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7" r:id="rId2"/>
    <p:sldId id="324" r:id="rId3"/>
    <p:sldId id="302" r:id="rId4"/>
    <p:sldId id="288" r:id="rId5"/>
    <p:sldId id="303" r:id="rId6"/>
    <p:sldId id="305" r:id="rId7"/>
    <p:sldId id="325" r:id="rId8"/>
    <p:sldId id="306" r:id="rId9"/>
    <p:sldId id="307" r:id="rId10"/>
    <p:sldId id="308" r:id="rId11"/>
    <p:sldId id="309" r:id="rId12"/>
    <p:sldId id="311" r:id="rId13"/>
    <p:sldId id="322" r:id="rId14"/>
    <p:sldId id="319" r:id="rId15"/>
    <p:sldId id="318" r:id="rId16"/>
    <p:sldId id="320" r:id="rId17"/>
    <p:sldId id="317" r:id="rId18"/>
    <p:sldId id="321" r:id="rId19"/>
    <p:sldId id="312" r:id="rId20"/>
    <p:sldId id="326" r:id="rId21"/>
    <p:sldId id="327" r:id="rId22"/>
    <p:sldId id="328" r:id="rId23"/>
    <p:sldId id="315" r:id="rId24"/>
    <p:sldId id="316" r:id="rId25"/>
    <p:sldId id="313" r:id="rId26"/>
    <p:sldId id="323" r:id="rId27"/>
  </p:sldIdLst>
  <p:sldSz cx="12192000" cy="6858000"/>
  <p:notesSz cx="6858000" cy="9144000"/>
  <p:embeddedFontLst>
    <p:embeddedFont>
      <p:font typeface="나눔스퀘어 네오 OTF ExtraBold" panose="00000900000000000000" pitchFamily="50" charset="-127"/>
      <p:bold r:id="rId29"/>
    </p:embeddedFont>
    <p:embeddedFont>
      <p:font typeface="나눔스퀘어 네오 OTF Heavy" panose="00000A00000000000000" pitchFamily="50" charset="-127"/>
      <p:bold r:id="rId30"/>
    </p:embeddedFont>
    <p:embeddedFont>
      <p:font typeface="나눔스퀘어 네오 OTF Light" panose="00000400000000000000" pitchFamily="50" charset="-127"/>
      <p:regular r:id="rId31"/>
    </p:embeddedFont>
    <p:embeddedFont>
      <p:font typeface="나눔스퀘어 네오 OTF Regular" panose="00000500000000000000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ouKn2WK7LXxn4O9Ugq3bQ==" hashData="G3OTgYTprkHRB4O+l835tDJlx3z+EjAL2fiSPgwU6SU9fBG6DBMW1LRCShBHaksSo/4jDhs5ChOnRE5Vy44wMQ=="/>
  <p:extLst>
    <p:ext uri="{521415D9-36F7-43E2-AB2F-B90AF26B5E84}">
      <p14:sectionLst xmlns:p14="http://schemas.microsoft.com/office/powerpoint/2010/main">
        <p14:section name="기본 구역" id="{F9F3BBE8-0D07-4C89-84AB-0EB6F6270014}">
          <p14:sldIdLst>
            <p14:sldId id="257"/>
            <p14:sldId id="324"/>
            <p14:sldId id="302"/>
            <p14:sldId id="288"/>
            <p14:sldId id="303"/>
            <p14:sldId id="305"/>
            <p14:sldId id="325"/>
          </p14:sldIdLst>
        </p14:section>
        <p14:section name="요구사항 분석" id="{4E145B76-714F-4110-B223-D4338D3894F7}">
          <p14:sldIdLst>
            <p14:sldId id="306"/>
            <p14:sldId id="307"/>
            <p14:sldId id="308"/>
          </p14:sldIdLst>
        </p14:section>
        <p14:section name="설계 결과" id="{2A76FB10-AEAB-4214-8125-5717610A1C34}">
          <p14:sldIdLst>
            <p14:sldId id="309"/>
            <p14:sldId id="311"/>
            <p14:sldId id="322"/>
            <p14:sldId id="319"/>
            <p14:sldId id="318"/>
            <p14:sldId id="320"/>
            <p14:sldId id="317"/>
            <p14:sldId id="321"/>
          </p14:sldIdLst>
        </p14:section>
        <p14:section name="시연" id="{BED11643-3CF1-4BAD-8D0E-ADD204B6BDDF}">
          <p14:sldIdLst>
            <p14:sldId id="312"/>
            <p14:sldId id="326"/>
            <p14:sldId id="327"/>
            <p14:sldId id="328"/>
            <p14:sldId id="315"/>
            <p14:sldId id="316"/>
          </p14:sldIdLst>
        </p14:section>
        <p14:section name="얻게 된 경험" id="{3DEB18AC-F1BA-479A-ADF2-AB54832AFE02}">
          <p14:sldIdLst>
            <p14:sldId id="313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8AA"/>
    <a:srgbClr val="61B6C6"/>
    <a:srgbClr val="62B6C6"/>
    <a:srgbClr val="E8F0FE"/>
    <a:srgbClr val="61B2C3"/>
    <a:srgbClr val="A0A1A0"/>
    <a:srgbClr val="2D444A"/>
    <a:srgbClr val="708083"/>
    <a:srgbClr val="FFFFFF"/>
    <a:srgbClr val="95A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86" autoAdjust="0"/>
  </p:normalViewPr>
  <p:slideViewPr>
    <p:cSldViewPr snapToGrid="0">
      <p:cViewPr varScale="1">
        <p:scale>
          <a:sx n="61" d="100"/>
          <a:sy n="61" d="100"/>
        </p:scale>
        <p:origin x="68" y="8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B409E-EAA0-461A-83B1-3506B58E3EDB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ECF32-8DAD-4C65-9D6D-B4F0BD7F8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CF32-8DAD-4C65-9D6D-B4F0BD7F8D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3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72CD2-AA93-E1FE-7287-6048FEFE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029F17-EEB0-C6AD-2327-7BB97BA6D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C2A91-2E78-5616-5919-69484434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299D4-C20D-E60C-A290-D646BD97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9C039-3E94-7940-0F79-F841817C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3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986FB-D1F0-8E9D-05D7-85A37921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894DA6-77DE-BA63-2529-D7AD6B796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5CBC1-51D0-D44F-0FF2-0010865B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3DEEE-01C7-3432-9D84-14A48156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39735-F33A-AA8C-355D-821AAB1C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66BCFF-CB52-547C-EBE4-9BCDFB396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004D03-1EDA-84FC-0663-18F7D1C59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A65A0-D4FB-EADE-8AFB-6AECD6B5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0F570-60AE-9424-4D2C-95DD67C0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FD3AF-9E6E-D13B-7548-50EA97C9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4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1177B-0831-94FA-113B-B05E3097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B6ECA-F840-14EE-C139-D5D270ABE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3677C-935D-CD58-5261-5C9659A6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012AF2-2812-94F3-2774-521D46D7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AC2293-E182-D08A-FA9B-F4E8B0C8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94318-8195-53AB-6462-D1C93956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DF422-648A-6A65-140A-DA960622F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D176AF-7E06-1319-E09D-91D8CD38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CAC9A-BC65-5F6A-96A8-000FC4BF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5BEE3-FB04-5273-4B21-3B4868476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72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66E8F-F27C-7859-93AF-0241DFBD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C88DB-6B51-519C-DF34-1C99C990E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21F0DB-93D4-3CFB-F01A-D7AFAE7EE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9D1AEE-0EA9-0EF1-22BE-C745CD7D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D3E02A-DFDA-5D34-8979-83991B070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1939D9-ECCE-1657-C4BC-459B946E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1FDA9-7A8E-EF3E-9AC9-38F4DC21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892916-59C9-C952-6DA8-120E72B8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A844B5-3C8D-1B9E-9BFA-B0A466B98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B4C2BB-B73E-FC94-8E2C-28F914677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AF207D-C80B-1D4B-BE76-8B579BB4A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3AFC5C-54C0-21B0-123A-C3226FB67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86CED2-29BA-1773-DCC5-B694D1D5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945C29-5B30-FA8E-19AD-1149FC4A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51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897D4-BEC3-3E6C-7B3C-F4485356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E17EE6-9519-9704-2B68-EB37CDC7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2A9852-B9F6-47E6-6101-1FE7266B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0FB5C4-DB12-2B40-1ACF-85A53E38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2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CC1878-DE10-8C00-C0E3-4B753236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5B6199-8FAF-E9AA-9D24-6BA05A6A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8D9386-5231-F4E6-AE26-454D987C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1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199-A0FE-C4A9-005C-435BF068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D3B8B1-6965-F4B9-7494-704CCA8D4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64638D-D497-750F-3763-24825DA64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DF133-2D9D-10EF-65E7-6529CA7D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76AC3-2E3D-1F4A-01D3-AB6A51E0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365F5-02E5-1C94-4CD5-2D8751B5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5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8DEBD-345B-025B-CD8E-EF4F95E2B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C451E7-CAD1-E126-11A5-EB673E289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426F44-04EA-1B4E-840E-4C1344027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80CC7D-81AA-711F-633C-B723D4E9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77E0D0-B11A-FB84-9359-8A6647F7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21CC7-E2A8-5DBA-4F0B-B3298F86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ED0F45-1D32-46F5-8BF5-F72743AA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B66988-D326-90EA-73C3-FBC25F42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2442B-7C34-31F3-BBE7-9D81C795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DB86C-51D3-4765-9243-F73516C65B5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DFA12-6529-1E08-7F6D-A47DEE4F8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C1CCB-D37E-9149-4A2A-EDD378C3F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60B48-FF28-4F88-9A35-353E9B685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E85350-3D0C-05A0-5D73-93574D7969CF}"/>
              </a:ext>
            </a:extLst>
          </p:cNvPr>
          <p:cNvSpPr/>
          <p:nvPr/>
        </p:nvSpPr>
        <p:spPr>
          <a:xfrm>
            <a:off x="2411396" y="243552"/>
            <a:ext cx="7266964" cy="59201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B834D84-9FA7-B47E-D7E7-E3335F9C1831}"/>
              </a:ext>
            </a:extLst>
          </p:cNvPr>
          <p:cNvGrpSpPr/>
          <p:nvPr/>
        </p:nvGrpSpPr>
        <p:grpSpPr>
          <a:xfrm>
            <a:off x="3098937" y="1282350"/>
            <a:ext cx="5899357" cy="944162"/>
            <a:chOff x="3098937" y="1282350"/>
            <a:chExt cx="5899357" cy="944162"/>
          </a:xfrm>
          <a:solidFill>
            <a:srgbClr val="E8F0FE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FE7D3D3-5733-06F3-2A14-3D2D05E7DA56}"/>
                </a:ext>
              </a:extLst>
            </p:cNvPr>
            <p:cNvSpPr/>
            <p:nvPr/>
          </p:nvSpPr>
          <p:spPr>
            <a:xfrm>
              <a:off x="3098939" y="1284531"/>
              <a:ext cx="5899355" cy="941981"/>
            </a:xfrm>
            <a:prstGeom prst="rect">
              <a:avLst/>
            </a:prstGeom>
            <a:grpFill/>
            <a:ln>
              <a:solidFill>
                <a:srgbClr val="C4D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0D2F23F0-5E70-3F98-F00B-AA8E96794941}"/>
                </a:ext>
              </a:extLst>
            </p:cNvPr>
            <p:cNvSpPr txBox="1">
              <a:spLocks/>
            </p:cNvSpPr>
            <p:nvPr/>
          </p:nvSpPr>
          <p:spPr>
            <a:xfrm>
              <a:off x="3098937" y="1282350"/>
              <a:ext cx="5578816" cy="941981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>
                  <a:solidFill>
                    <a:srgbClr val="95A2A5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소프트웨어 공학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D7231BF-9109-6E48-98B5-9FC28446EA06}"/>
              </a:ext>
            </a:extLst>
          </p:cNvPr>
          <p:cNvCxnSpPr/>
          <p:nvPr/>
        </p:nvCxnSpPr>
        <p:spPr>
          <a:xfrm>
            <a:off x="8669285" y="1340652"/>
            <a:ext cx="0" cy="815943"/>
          </a:xfrm>
          <a:prstGeom prst="line">
            <a:avLst/>
          </a:prstGeom>
          <a:ln w="19050">
            <a:solidFill>
              <a:srgbClr val="95A2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E6901AC-6C2F-6B16-DB8C-F937587B2EB4}"/>
              </a:ext>
            </a:extLst>
          </p:cNvPr>
          <p:cNvGrpSpPr/>
          <p:nvPr/>
        </p:nvGrpSpPr>
        <p:grpSpPr>
          <a:xfrm>
            <a:off x="3098937" y="2952182"/>
            <a:ext cx="5899356" cy="953635"/>
            <a:chOff x="3098937" y="2952182"/>
            <a:chExt cx="5899356" cy="9536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5628E5-3E7C-1120-02D2-8D6B5A4F32E0}"/>
                </a:ext>
              </a:extLst>
            </p:cNvPr>
            <p:cNvSpPr/>
            <p:nvPr/>
          </p:nvSpPr>
          <p:spPr>
            <a:xfrm>
              <a:off x="3098938" y="2952182"/>
              <a:ext cx="5899355" cy="941981"/>
            </a:xfrm>
            <a:prstGeom prst="rect">
              <a:avLst/>
            </a:prstGeom>
            <a:solidFill>
              <a:srgbClr val="E8F0FE"/>
            </a:solidFill>
            <a:ln>
              <a:solidFill>
                <a:srgbClr val="C4D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5135365E-7754-5A01-5FA1-60B0E374B6AC}"/>
                </a:ext>
              </a:extLst>
            </p:cNvPr>
            <p:cNvSpPr txBox="1">
              <a:spLocks/>
            </p:cNvSpPr>
            <p:nvPr/>
          </p:nvSpPr>
          <p:spPr>
            <a:xfrm>
              <a:off x="3098937" y="2963836"/>
              <a:ext cx="5578816" cy="9419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95A2A5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- To Do List -</a:t>
              </a:r>
              <a:endParaRPr lang="ko-KR" altLang="en-US" dirty="0">
                <a:solidFill>
                  <a:srgbClr val="95A2A5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1CC377-6028-9977-0E37-951A1C2D1768}"/>
              </a:ext>
            </a:extLst>
          </p:cNvPr>
          <p:cNvCxnSpPr/>
          <p:nvPr/>
        </p:nvCxnSpPr>
        <p:spPr>
          <a:xfrm>
            <a:off x="8660819" y="3010485"/>
            <a:ext cx="0" cy="815943"/>
          </a:xfrm>
          <a:prstGeom prst="line">
            <a:avLst/>
          </a:prstGeom>
          <a:ln w="19050">
            <a:solidFill>
              <a:srgbClr val="95A2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462152-AF60-CBA8-5B50-911C9286D570}"/>
              </a:ext>
            </a:extLst>
          </p:cNvPr>
          <p:cNvSpPr/>
          <p:nvPr/>
        </p:nvSpPr>
        <p:spPr>
          <a:xfrm>
            <a:off x="3648816" y="4631487"/>
            <a:ext cx="4631423" cy="531234"/>
          </a:xfrm>
          <a:prstGeom prst="rect">
            <a:avLst/>
          </a:prstGeom>
          <a:solidFill>
            <a:srgbClr val="2D444A"/>
          </a:solidFill>
          <a:ln>
            <a:solidFill>
              <a:srgbClr val="C4D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D17E1F-B254-AC29-0216-5F9EBCF63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8815" y="4719145"/>
            <a:ext cx="4631422" cy="443576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에너자이조</a:t>
            </a:r>
            <a:endParaRPr lang="ko-KR" altLang="en-US" dirty="0">
              <a:solidFill>
                <a:schemeClr val="bg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1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요구사항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2094457"/>
            <a:chOff x="887721" y="2008094"/>
            <a:chExt cx="3682070" cy="20612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9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분석 관련 회의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분석 결과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분석 차이점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D043A5-D14C-F12A-75AF-AB9DDE4BE19E}"/>
                </a:ext>
              </a:extLst>
            </p:cNvPr>
            <p:cNvCxnSpPr/>
            <p:nvPr/>
          </p:nvCxnSpPr>
          <p:spPr>
            <a:xfrm>
              <a:off x="952274" y="4069334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1C6C45B2-658C-0BE1-38C9-D5CC99900194}"/>
                </a:ext>
              </a:extLst>
            </p:cNvPr>
            <p:cNvSpPr/>
            <p:nvPr/>
          </p:nvSpPr>
          <p:spPr>
            <a:xfrm>
              <a:off x="4220345" y="3750245"/>
              <a:ext cx="340431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요구사항 분석 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차이점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C16451-4A75-B155-D479-9846C38EE153}"/>
              </a:ext>
            </a:extLst>
          </p:cNvPr>
          <p:cNvGrpSpPr/>
          <p:nvPr/>
        </p:nvGrpSpPr>
        <p:grpSpPr>
          <a:xfrm>
            <a:off x="3977577" y="2771074"/>
            <a:ext cx="2500018" cy="3491131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B64895B-6791-999F-E17D-8D9DAA0E7955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EB44C0-BE06-CE08-9394-5A0EF6C0D348}"/>
                </a:ext>
              </a:extLst>
            </p:cNvPr>
            <p:cNvSpPr txBox="1"/>
            <p:nvPr/>
          </p:nvSpPr>
          <p:spPr>
            <a:xfrm>
              <a:off x="4307949" y="2252052"/>
              <a:ext cx="6790147" cy="10468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200" dirty="0" err="1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한줄</a:t>
              </a:r>
              <a:r>
                <a:rPr lang="ko-KR" altLang="en-US" sz="22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 일기 추가기능</a:t>
              </a:r>
              <a:endParaRPr lang="en-US" altLang="ko-KR" sz="22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2B6BAF-B29F-7E9D-4B77-316377AA12E6}"/>
              </a:ext>
            </a:extLst>
          </p:cNvPr>
          <p:cNvGrpSpPr/>
          <p:nvPr/>
        </p:nvGrpSpPr>
        <p:grpSpPr>
          <a:xfrm>
            <a:off x="6630958" y="2765225"/>
            <a:ext cx="2500018" cy="3491131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1DB04EF-BA6B-E022-ADEE-1324E9344307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0A5681-D2F0-7E5C-ACC1-581398A51E68}"/>
                </a:ext>
              </a:extLst>
            </p:cNvPr>
            <p:cNvSpPr txBox="1"/>
            <p:nvPr/>
          </p:nvSpPr>
          <p:spPr>
            <a:xfrm>
              <a:off x="5767372" y="2253473"/>
              <a:ext cx="3834600" cy="10468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날짜 기능</a:t>
              </a:r>
              <a:endParaRPr lang="en-US" altLang="ko-KR" sz="22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66E9CD-990B-E22F-61BB-D2BD43622ED4}"/>
              </a:ext>
            </a:extLst>
          </p:cNvPr>
          <p:cNvGrpSpPr/>
          <p:nvPr/>
        </p:nvGrpSpPr>
        <p:grpSpPr>
          <a:xfrm>
            <a:off x="9264076" y="2771512"/>
            <a:ext cx="2500018" cy="3491131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7264D91-EF96-9912-3F43-545D8F4E3F4C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168065-6A50-D07D-2335-9E0CF536386A}"/>
                </a:ext>
              </a:extLst>
            </p:cNvPr>
            <p:cNvSpPr txBox="1"/>
            <p:nvPr/>
          </p:nvSpPr>
          <p:spPr>
            <a:xfrm>
              <a:off x="4307949" y="2251945"/>
              <a:ext cx="6790147" cy="10468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작업 상단 고정기능</a:t>
              </a:r>
              <a:endParaRPr lang="en-US" altLang="ko-KR" sz="22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235A829-12F4-B5C1-488B-31B963D53A01}"/>
              </a:ext>
            </a:extLst>
          </p:cNvPr>
          <p:cNvSpPr txBox="1"/>
          <p:nvPr/>
        </p:nvSpPr>
        <p:spPr>
          <a:xfrm>
            <a:off x="3977577" y="3657579"/>
            <a:ext cx="25202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메모를 남기거나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,        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짧은 일기를 쓰는 등 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하루를 한 줄로 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           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기록할 수 있다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kern="1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사용자가 일기를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작성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 일기 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가 데이터베이스에 추가한다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1B21E2-34E0-9A96-7B33-81C597CD6B1C}"/>
              </a:ext>
            </a:extLst>
          </p:cNvPr>
          <p:cNvSpPr txBox="1"/>
          <p:nvPr/>
        </p:nvSpPr>
        <p:spPr>
          <a:xfrm>
            <a:off x="6651221" y="3675167"/>
            <a:ext cx="2500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사용자는 할 일을 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        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추가하는 현재 날짜를 볼 수 있다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1383D0-B14A-030E-BE54-5AFFB58E16B8}"/>
              </a:ext>
            </a:extLst>
          </p:cNvPr>
          <p:cNvSpPr txBox="1"/>
          <p:nvPr/>
        </p:nvSpPr>
        <p:spPr>
          <a:xfrm>
            <a:off x="9306504" y="3708369"/>
            <a:ext cx="24575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사용자는 본인이 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       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원하는 작업을 상단에 고정시켜 둘 수 있다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kern="1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이미 상단 고정이 된 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Times New Roman" panose="02020603050405020304" pitchFamily="18" charset="0"/>
              </a:rPr>
              <a:t>작업을 취소하는 것도 가능하다</a:t>
            </a:r>
            <a:endParaRPr lang="ko-KR" altLang="en-US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06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설계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9"/>
            <a:ext cx="2562246" cy="1257661"/>
            <a:chOff x="887721" y="2008094"/>
            <a:chExt cx="3682070" cy="12377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18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클래스 다이어그램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시퀀스 다이어그램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클래스 다이어그램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71215BC-19A5-2B63-6EA5-309C5BEC4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811" y="2365303"/>
            <a:ext cx="7968595" cy="43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설계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9"/>
            <a:ext cx="2562246" cy="1257661"/>
            <a:chOff x="887721" y="2008094"/>
            <a:chExt cx="3682070" cy="12377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18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클래스 다이어그램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시퀀스 다이어그램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시퀀스 다이어그램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BA43ECA3-8BFC-5D83-B133-23145E2B2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41" y="3472629"/>
            <a:ext cx="2201274" cy="2404976"/>
          </a:xfrm>
          <a:prstGeom prst="rect">
            <a:avLst/>
          </a:prstGeom>
        </p:spPr>
      </p:pic>
      <p:pic>
        <p:nvPicPr>
          <p:cNvPr id="35" name="그림 34" descr="텍스트, 번호, 평행, 도표이(가) 표시된 사진&#10;&#10;자동 생성된 설명">
            <a:extLst>
              <a:ext uri="{FF2B5EF4-FFF2-40B4-BE49-F238E27FC236}">
                <a16:creationId xmlns:a16="http://schemas.microsoft.com/office/drawing/2014/main" id="{FF962211-1245-C7ED-783C-7A8717D27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25" y="2967520"/>
            <a:ext cx="5706241" cy="36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설계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9"/>
            <a:ext cx="2562246" cy="1257661"/>
            <a:chOff x="887721" y="2008094"/>
            <a:chExt cx="3682070" cy="12377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18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클래스 다이어그램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시퀀스 다이어그램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시퀀스 다이어그램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텍스트, 도표, 번호, 평행이(가) 표시된 사진&#10;&#10;자동 생성된 설명">
            <a:extLst>
              <a:ext uri="{FF2B5EF4-FFF2-40B4-BE49-F238E27FC236}">
                <a16:creationId xmlns:a16="http://schemas.microsoft.com/office/drawing/2014/main" id="{BF1B9E1D-C773-7136-17E0-7EA183922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26" y="2427237"/>
            <a:ext cx="5375640" cy="3922764"/>
          </a:xfrm>
          <a:prstGeom prst="rect">
            <a:avLst/>
          </a:prstGeom>
        </p:spPr>
      </p:pic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608BE515-482C-6D5B-BA70-AA51EA078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41" y="3067916"/>
            <a:ext cx="2748368" cy="31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5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설계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9"/>
            <a:ext cx="2562246" cy="1257661"/>
            <a:chOff x="887721" y="2008094"/>
            <a:chExt cx="3682070" cy="12377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18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클래스 다이어그램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시퀀스 다이어그램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시퀀스 다이어그램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5CB7B35-B872-DFE6-D1BA-A8ABB35F6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933" y="3054901"/>
            <a:ext cx="2403463" cy="30520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1E7932-CFA1-AA4A-EB0C-EB253FE8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165" y="2907298"/>
            <a:ext cx="4913993" cy="350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41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설계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9"/>
            <a:ext cx="2562246" cy="1257661"/>
            <a:chOff x="887721" y="2008094"/>
            <a:chExt cx="3682070" cy="12377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18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클래스 다이어그램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시퀀스 다이어그램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시퀀스 다이어그램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9A5F732-D60C-28B7-04D7-1BF98DA16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03" y="2659413"/>
            <a:ext cx="2885111" cy="3634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F33B7-53D2-6212-0182-CCA3BAF00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915" y="2603022"/>
            <a:ext cx="4572952" cy="41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설계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9"/>
            <a:ext cx="2562246" cy="1257661"/>
            <a:chOff x="887721" y="2008094"/>
            <a:chExt cx="3682070" cy="12377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18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클래스 다이어그램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시퀀스 다이어그램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시퀀스 다이어그램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0A0BAB5-D1C3-904A-A7CF-66A14B1EB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85" y="2778599"/>
            <a:ext cx="2560088" cy="3504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D75672-D3FE-8A48-2C57-D40078574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65" y="2870742"/>
            <a:ext cx="5778533" cy="33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1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설계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9"/>
            <a:ext cx="2562246" cy="1257661"/>
            <a:chOff x="887721" y="2008094"/>
            <a:chExt cx="3682070" cy="12377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18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클래스 다이어그램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시퀀스 다이어그램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시퀀스 다이어그램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96A20BE-D4A7-9963-3596-406551276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6" b="6502"/>
          <a:stretch/>
        </p:blipFill>
        <p:spPr>
          <a:xfrm>
            <a:off x="3564284" y="2376407"/>
            <a:ext cx="5618217" cy="4235352"/>
          </a:xfrm>
          <a:prstGeom prst="rect">
            <a:avLst/>
          </a:prstGeom>
        </p:spPr>
      </p:pic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CAE8714-1D14-BF19-5210-AA1E5D564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693" y="2844739"/>
            <a:ext cx="2662694" cy="37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설계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9"/>
            <a:ext cx="2562246" cy="1257661"/>
            <a:chOff x="887721" y="2008094"/>
            <a:chExt cx="3682070" cy="12377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18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클래스 다이어그램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시퀀스 다이어그램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시퀀스 다이어그램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D41BEE-BE5C-B3C0-5F18-D163EC4C1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97" b="11125"/>
          <a:stretch/>
        </p:blipFill>
        <p:spPr>
          <a:xfrm>
            <a:off x="3566564" y="2376407"/>
            <a:ext cx="4932544" cy="4261102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5441AFB-2AEC-8822-73B1-A7FAC91C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527" y="2871017"/>
            <a:ext cx="3336653" cy="3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4.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2929955"/>
            <a:chOff x="887721" y="2008094"/>
            <a:chExt cx="3682070" cy="28834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281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로그인 </a:t>
              </a:r>
              <a:r>
                <a:rPr lang="en-US" altLang="ko-KR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| </a:t>
              </a: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회원가입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작업 기능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한 줄 일기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D043A5-D14C-F12A-75AF-AB9DDE4BE19E}"/>
                </a:ext>
              </a:extLst>
            </p:cNvPr>
            <p:cNvCxnSpPr/>
            <p:nvPr/>
          </p:nvCxnSpPr>
          <p:spPr>
            <a:xfrm>
              <a:off x="952274" y="4069334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9F6445C-53E5-9B10-FD5A-340B1376AA4E}"/>
                </a:ext>
              </a:extLst>
            </p:cNvPr>
            <p:cNvCxnSpPr/>
            <p:nvPr/>
          </p:nvCxnSpPr>
          <p:spPr>
            <a:xfrm>
              <a:off x="952274" y="4891582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1C6C45B2-658C-0BE1-38C9-D5CC99900194}"/>
                </a:ext>
              </a:extLst>
            </p:cNvPr>
            <p:cNvSpPr/>
            <p:nvPr/>
          </p:nvSpPr>
          <p:spPr>
            <a:xfrm>
              <a:off x="4220345" y="3750245"/>
              <a:ext cx="340431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더하기 기호 30">
              <a:extLst>
                <a:ext uri="{FF2B5EF4-FFF2-40B4-BE49-F238E27FC236}">
                  <a16:creationId xmlns:a16="http://schemas.microsoft.com/office/drawing/2014/main" id="{85F49992-E2AD-E255-C024-08D8CCB97387}"/>
                </a:ext>
              </a:extLst>
            </p:cNvPr>
            <p:cNvSpPr/>
            <p:nvPr/>
          </p:nvSpPr>
          <p:spPr>
            <a:xfrm>
              <a:off x="4220345" y="4547872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1.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로그인 및 회원가입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023-06-21 11-01-33">
            <a:hlinkClick r:id="" action="ppaction://media"/>
            <a:extLst>
              <a:ext uri="{FF2B5EF4-FFF2-40B4-BE49-F238E27FC236}">
                <a16:creationId xmlns:a16="http://schemas.microsoft.com/office/drawing/2014/main" id="{58703B5B-F981-1BBC-DA6D-605A50CA32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995" end="55456"/>
                </p14:media>
              </p:ext>
            </p:extLst>
          </p:nvPr>
        </p:nvPicPr>
        <p:blipFill rotWithShape="1">
          <a:blip r:embed="rId5"/>
          <a:srcRect l="14089" t="-565" r="37271" b="10551"/>
          <a:stretch/>
        </p:blipFill>
        <p:spPr>
          <a:xfrm>
            <a:off x="3941812" y="2342886"/>
            <a:ext cx="6040388" cy="44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목차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9FC7BB-E44C-E007-948F-1D583BE645C9}"/>
              </a:ext>
            </a:extLst>
          </p:cNvPr>
          <p:cNvGrpSpPr/>
          <p:nvPr/>
        </p:nvGrpSpPr>
        <p:grpSpPr>
          <a:xfrm>
            <a:off x="556339" y="2450708"/>
            <a:ext cx="2411449" cy="3751085"/>
            <a:chOff x="556339" y="2450708"/>
            <a:chExt cx="2411449" cy="375108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F29EF26-2899-C8C9-F364-BA25AFDF8F14}"/>
                </a:ext>
              </a:extLst>
            </p:cNvPr>
            <p:cNvGrpSpPr/>
            <p:nvPr/>
          </p:nvGrpSpPr>
          <p:grpSpPr>
            <a:xfrm>
              <a:off x="556339" y="2450708"/>
              <a:ext cx="2411449" cy="3693319"/>
              <a:chOff x="556339" y="2450708"/>
              <a:chExt cx="2411449" cy="369331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6EAD598-7480-342D-FC23-479BA3AAACF5}"/>
                  </a:ext>
                </a:extLst>
              </p:cNvPr>
              <p:cNvGrpSpPr/>
              <p:nvPr/>
            </p:nvGrpSpPr>
            <p:grpSpPr>
              <a:xfrm>
                <a:off x="556339" y="2450708"/>
                <a:ext cx="2411449" cy="3693319"/>
                <a:chOff x="887721" y="2008094"/>
                <a:chExt cx="3682070" cy="3634746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E8561D1-A296-676A-FA89-E1E9BF3896A2}"/>
                    </a:ext>
                  </a:extLst>
                </p:cNvPr>
                <p:cNvSpPr txBox="1"/>
                <p:nvPr/>
              </p:nvSpPr>
              <p:spPr>
                <a:xfrm>
                  <a:off x="887721" y="2008094"/>
                  <a:ext cx="3669433" cy="3634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역할 분담</a:t>
                  </a: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요구사항 분석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설계 결과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시연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얻게 된 경험</a:t>
                  </a:r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6E350DAC-5110-181B-5202-867D8F154DFA}"/>
                    </a:ext>
                  </a:extLst>
                </p:cNvPr>
                <p:cNvCxnSpPr/>
                <p:nvPr/>
              </p:nvCxnSpPr>
              <p:spPr>
                <a:xfrm>
                  <a:off x="939708" y="2421736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0F1F8D3B-52EB-7805-6A96-6A22FADBF23E}"/>
                    </a:ext>
                  </a:extLst>
                </p:cNvPr>
                <p:cNvCxnSpPr/>
                <p:nvPr/>
              </p:nvCxnSpPr>
              <p:spPr>
                <a:xfrm>
                  <a:off x="939708" y="3245809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05A76780-715E-1B62-3BD2-29C99DB134FF}"/>
                    </a:ext>
                  </a:extLst>
                </p:cNvPr>
                <p:cNvCxnSpPr/>
                <p:nvPr/>
              </p:nvCxnSpPr>
              <p:spPr>
                <a:xfrm>
                  <a:off x="952274" y="4069334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1500F124-9E3C-E282-B7F5-887C6A7E141B}"/>
                    </a:ext>
                  </a:extLst>
                </p:cNvPr>
                <p:cNvCxnSpPr/>
                <p:nvPr/>
              </p:nvCxnSpPr>
              <p:spPr>
                <a:xfrm>
                  <a:off x="952274" y="4891582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더하기 기호 40">
                  <a:extLst>
                    <a:ext uri="{FF2B5EF4-FFF2-40B4-BE49-F238E27FC236}">
                      <a16:creationId xmlns:a16="http://schemas.microsoft.com/office/drawing/2014/main" id="{2020F126-12EA-1FC9-126E-ACBB0384510E}"/>
                    </a:ext>
                  </a:extLst>
                </p:cNvPr>
                <p:cNvSpPr/>
                <p:nvPr/>
              </p:nvSpPr>
              <p:spPr>
                <a:xfrm>
                  <a:off x="4220415" y="2103597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더하기 기호 41">
                  <a:extLst>
                    <a:ext uri="{FF2B5EF4-FFF2-40B4-BE49-F238E27FC236}">
                      <a16:creationId xmlns:a16="http://schemas.microsoft.com/office/drawing/2014/main" id="{414DFF4F-535E-6762-8738-A4088A4514D4}"/>
                    </a:ext>
                  </a:extLst>
                </p:cNvPr>
                <p:cNvSpPr/>
                <p:nvPr/>
              </p:nvSpPr>
              <p:spPr>
                <a:xfrm>
                  <a:off x="4218395" y="2903916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더하기 기호 42">
                  <a:extLst>
                    <a:ext uri="{FF2B5EF4-FFF2-40B4-BE49-F238E27FC236}">
                      <a16:creationId xmlns:a16="http://schemas.microsoft.com/office/drawing/2014/main" id="{9A54764C-EC38-A5B8-CA19-BE85EF8477B7}"/>
                    </a:ext>
                  </a:extLst>
                </p:cNvPr>
                <p:cNvSpPr/>
                <p:nvPr/>
              </p:nvSpPr>
              <p:spPr>
                <a:xfrm>
                  <a:off x="4220345" y="3750245"/>
                  <a:ext cx="340431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더하기 기호 43">
                  <a:extLst>
                    <a:ext uri="{FF2B5EF4-FFF2-40B4-BE49-F238E27FC236}">
                      <a16:creationId xmlns:a16="http://schemas.microsoft.com/office/drawing/2014/main" id="{CE1DFD22-9AED-EF66-644E-3AC9B474B367}"/>
                    </a:ext>
                  </a:extLst>
                </p:cNvPr>
                <p:cNvSpPr/>
                <p:nvPr/>
              </p:nvSpPr>
              <p:spPr>
                <a:xfrm>
                  <a:off x="4220345" y="4547872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더하기 기호 34">
                <a:extLst>
                  <a:ext uri="{FF2B5EF4-FFF2-40B4-BE49-F238E27FC236}">
                    <a16:creationId xmlns:a16="http://schemas.microsoft.com/office/drawing/2014/main" id="{2C467CDC-3F42-2308-3FEF-153FFBB42ED5}"/>
                  </a:ext>
                </a:extLst>
              </p:cNvPr>
              <p:cNvSpPr/>
              <p:nvPr/>
            </p:nvSpPr>
            <p:spPr>
              <a:xfrm>
                <a:off x="2728682" y="5852544"/>
                <a:ext cx="228812" cy="223324"/>
              </a:xfrm>
              <a:prstGeom prst="mathPlus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998FD5F-FCB4-6F64-0417-188248906FC8}"/>
                </a:ext>
              </a:extLst>
            </p:cNvPr>
            <p:cNvCxnSpPr/>
            <p:nvPr/>
          </p:nvCxnSpPr>
          <p:spPr>
            <a:xfrm>
              <a:off x="588368" y="6201793"/>
              <a:ext cx="236912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8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4.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2929955"/>
            <a:chOff x="887721" y="2008094"/>
            <a:chExt cx="3682070" cy="28834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281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로그인 </a:t>
              </a:r>
              <a:r>
                <a:rPr lang="en-US" altLang="ko-KR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| </a:t>
              </a: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회원가입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작업 기능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한 줄 일기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D043A5-D14C-F12A-75AF-AB9DDE4BE19E}"/>
                </a:ext>
              </a:extLst>
            </p:cNvPr>
            <p:cNvCxnSpPr/>
            <p:nvPr/>
          </p:nvCxnSpPr>
          <p:spPr>
            <a:xfrm>
              <a:off x="952274" y="4069334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9F6445C-53E5-9B10-FD5A-340B1376AA4E}"/>
                </a:ext>
              </a:extLst>
            </p:cNvPr>
            <p:cNvCxnSpPr/>
            <p:nvPr/>
          </p:nvCxnSpPr>
          <p:spPr>
            <a:xfrm>
              <a:off x="952274" y="4891582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1C6C45B2-658C-0BE1-38C9-D5CC99900194}"/>
                </a:ext>
              </a:extLst>
            </p:cNvPr>
            <p:cNvSpPr/>
            <p:nvPr/>
          </p:nvSpPr>
          <p:spPr>
            <a:xfrm>
              <a:off x="4220345" y="3750245"/>
              <a:ext cx="340431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더하기 기호 30">
              <a:extLst>
                <a:ext uri="{FF2B5EF4-FFF2-40B4-BE49-F238E27FC236}">
                  <a16:creationId xmlns:a16="http://schemas.microsoft.com/office/drawing/2014/main" id="{85F49992-E2AD-E255-C024-08D8CCB97387}"/>
                </a:ext>
              </a:extLst>
            </p:cNvPr>
            <p:cNvSpPr/>
            <p:nvPr/>
          </p:nvSpPr>
          <p:spPr>
            <a:xfrm>
              <a:off x="4220345" y="4547872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1.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로그인 및 회원가입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023-06-21 11-01-33">
            <a:hlinkClick r:id="" action="ppaction://media"/>
            <a:extLst>
              <a:ext uri="{FF2B5EF4-FFF2-40B4-BE49-F238E27FC236}">
                <a16:creationId xmlns:a16="http://schemas.microsoft.com/office/drawing/2014/main" id="{58703B5B-F981-1BBC-DA6D-605A50CA32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730" end="39213"/>
                </p14:media>
              </p:ext>
            </p:extLst>
          </p:nvPr>
        </p:nvPicPr>
        <p:blipFill rotWithShape="1">
          <a:blip r:embed="rId5"/>
          <a:srcRect l="14089" t="-565" r="37271" b="10551"/>
          <a:stretch/>
        </p:blipFill>
        <p:spPr>
          <a:xfrm>
            <a:off x="3941811" y="2342886"/>
            <a:ext cx="5642455" cy="41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4.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2929955"/>
            <a:chOff x="887721" y="2008094"/>
            <a:chExt cx="3682070" cy="28834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281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로그인 </a:t>
              </a:r>
              <a:r>
                <a:rPr lang="en-US" altLang="ko-KR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| </a:t>
              </a: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회원가입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작업 기능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한 줄 일기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D043A5-D14C-F12A-75AF-AB9DDE4BE19E}"/>
                </a:ext>
              </a:extLst>
            </p:cNvPr>
            <p:cNvCxnSpPr/>
            <p:nvPr/>
          </p:nvCxnSpPr>
          <p:spPr>
            <a:xfrm>
              <a:off x="952274" y="4069334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9F6445C-53E5-9B10-FD5A-340B1376AA4E}"/>
                </a:ext>
              </a:extLst>
            </p:cNvPr>
            <p:cNvCxnSpPr/>
            <p:nvPr/>
          </p:nvCxnSpPr>
          <p:spPr>
            <a:xfrm>
              <a:off x="952274" y="4891582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1C6C45B2-658C-0BE1-38C9-D5CC99900194}"/>
                </a:ext>
              </a:extLst>
            </p:cNvPr>
            <p:cNvSpPr/>
            <p:nvPr/>
          </p:nvSpPr>
          <p:spPr>
            <a:xfrm>
              <a:off x="4220345" y="3750245"/>
              <a:ext cx="340431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더하기 기호 30">
              <a:extLst>
                <a:ext uri="{FF2B5EF4-FFF2-40B4-BE49-F238E27FC236}">
                  <a16:creationId xmlns:a16="http://schemas.microsoft.com/office/drawing/2014/main" id="{85F49992-E2AD-E255-C024-08D8CCB97387}"/>
                </a:ext>
              </a:extLst>
            </p:cNvPr>
            <p:cNvSpPr/>
            <p:nvPr/>
          </p:nvSpPr>
          <p:spPr>
            <a:xfrm>
              <a:off x="4220345" y="4547872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1.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로그인 및 회원가입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023-06-21 11-01-33">
            <a:hlinkClick r:id="" action="ppaction://media"/>
            <a:extLst>
              <a:ext uri="{FF2B5EF4-FFF2-40B4-BE49-F238E27FC236}">
                <a16:creationId xmlns:a16="http://schemas.microsoft.com/office/drawing/2014/main" id="{58703B5B-F981-1BBC-DA6D-605A50CA32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528" end="19280"/>
                </p14:media>
              </p:ext>
            </p:extLst>
          </p:nvPr>
        </p:nvPicPr>
        <p:blipFill rotWithShape="1">
          <a:blip r:embed="rId5"/>
          <a:srcRect l="14089" t="-565" r="37271" b="10551"/>
          <a:stretch/>
        </p:blipFill>
        <p:spPr>
          <a:xfrm>
            <a:off x="3941811" y="2342886"/>
            <a:ext cx="5642455" cy="41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4.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2929955"/>
            <a:chOff x="887721" y="2008094"/>
            <a:chExt cx="3682070" cy="28834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281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로그인 </a:t>
              </a:r>
              <a:r>
                <a:rPr lang="en-US" altLang="ko-KR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| </a:t>
              </a: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회원가입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작업 기능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한 줄 일기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D043A5-D14C-F12A-75AF-AB9DDE4BE19E}"/>
                </a:ext>
              </a:extLst>
            </p:cNvPr>
            <p:cNvCxnSpPr/>
            <p:nvPr/>
          </p:nvCxnSpPr>
          <p:spPr>
            <a:xfrm>
              <a:off x="952274" y="4069334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9F6445C-53E5-9B10-FD5A-340B1376AA4E}"/>
                </a:ext>
              </a:extLst>
            </p:cNvPr>
            <p:cNvCxnSpPr/>
            <p:nvPr/>
          </p:nvCxnSpPr>
          <p:spPr>
            <a:xfrm>
              <a:off x="952274" y="4891582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1C6C45B2-658C-0BE1-38C9-D5CC99900194}"/>
                </a:ext>
              </a:extLst>
            </p:cNvPr>
            <p:cNvSpPr/>
            <p:nvPr/>
          </p:nvSpPr>
          <p:spPr>
            <a:xfrm>
              <a:off x="4220345" y="3750245"/>
              <a:ext cx="340431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더하기 기호 30">
              <a:extLst>
                <a:ext uri="{FF2B5EF4-FFF2-40B4-BE49-F238E27FC236}">
                  <a16:creationId xmlns:a16="http://schemas.microsoft.com/office/drawing/2014/main" id="{85F49992-E2AD-E255-C024-08D8CCB97387}"/>
                </a:ext>
              </a:extLst>
            </p:cNvPr>
            <p:cNvSpPr/>
            <p:nvPr/>
          </p:nvSpPr>
          <p:spPr>
            <a:xfrm>
              <a:off x="4220345" y="4547872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1.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로그인 및 회원가입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023-06-21 11-01-33">
            <a:hlinkClick r:id="" action="ppaction://media"/>
            <a:extLst>
              <a:ext uri="{FF2B5EF4-FFF2-40B4-BE49-F238E27FC236}">
                <a16:creationId xmlns:a16="http://schemas.microsoft.com/office/drawing/2014/main" id="{58703B5B-F981-1BBC-DA6D-605A50CA32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683" end="2610"/>
                </p14:media>
              </p:ext>
            </p:extLst>
          </p:nvPr>
        </p:nvPicPr>
        <p:blipFill rotWithShape="1">
          <a:blip r:embed="rId5"/>
          <a:srcRect l="14089" t="-565" r="37271" b="10551"/>
          <a:stretch/>
        </p:blipFill>
        <p:spPr>
          <a:xfrm>
            <a:off x="3941811" y="2342886"/>
            <a:ext cx="5642455" cy="41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4.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2929955"/>
            <a:chOff x="887721" y="2008094"/>
            <a:chExt cx="3682070" cy="28834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281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로그인 </a:t>
              </a:r>
              <a:r>
                <a:rPr lang="en-US" altLang="ko-KR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| </a:t>
              </a: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회원가입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작업 기능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한 줄 일기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D043A5-D14C-F12A-75AF-AB9DDE4BE19E}"/>
                </a:ext>
              </a:extLst>
            </p:cNvPr>
            <p:cNvCxnSpPr/>
            <p:nvPr/>
          </p:nvCxnSpPr>
          <p:spPr>
            <a:xfrm>
              <a:off x="952274" y="4069334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9F6445C-53E5-9B10-FD5A-340B1376AA4E}"/>
                </a:ext>
              </a:extLst>
            </p:cNvPr>
            <p:cNvCxnSpPr/>
            <p:nvPr/>
          </p:nvCxnSpPr>
          <p:spPr>
            <a:xfrm>
              <a:off x="952274" y="4891582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1C6C45B2-658C-0BE1-38C9-D5CC99900194}"/>
                </a:ext>
              </a:extLst>
            </p:cNvPr>
            <p:cNvSpPr/>
            <p:nvPr/>
          </p:nvSpPr>
          <p:spPr>
            <a:xfrm>
              <a:off x="4220345" y="3750245"/>
              <a:ext cx="340431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더하기 기호 30">
              <a:extLst>
                <a:ext uri="{FF2B5EF4-FFF2-40B4-BE49-F238E27FC236}">
                  <a16:creationId xmlns:a16="http://schemas.microsoft.com/office/drawing/2014/main" id="{85F49992-E2AD-E255-C024-08D8CCB97387}"/>
                </a:ext>
              </a:extLst>
            </p:cNvPr>
            <p:cNvSpPr/>
            <p:nvPr/>
          </p:nvSpPr>
          <p:spPr>
            <a:xfrm>
              <a:off x="4220345" y="4547872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5" y="1685976"/>
            <a:ext cx="8994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작업 기능 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추가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/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삭제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/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편집 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/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완료 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/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고정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2023-06-21 07-06-35">
            <a:hlinkClick r:id="" action="ppaction://media"/>
            <a:extLst>
              <a:ext uri="{FF2B5EF4-FFF2-40B4-BE49-F238E27FC236}">
                <a16:creationId xmlns:a16="http://schemas.microsoft.com/office/drawing/2014/main" id="{C4D22131-5D1B-39AB-0F54-846F88CF98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2" end="13689"/>
                </p14:media>
              </p:ext>
            </p:extLst>
          </p:nvPr>
        </p:nvPicPr>
        <p:blipFill rotWithShape="1">
          <a:blip r:embed="rId5"/>
          <a:srcRect l="2734" t="1770" r="40648" b="1770"/>
          <a:stretch/>
        </p:blipFill>
        <p:spPr>
          <a:xfrm>
            <a:off x="5377583" y="2339308"/>
            <a:ext cx="4617870" cy="44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9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4.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2929955"/>
            <a:chOff x="887721" y="2008094"/>
            <a:chExt cx="3682070" cy="28834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281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로그인 </a:t>
              </a:r>
              <a:r>
                <a:rPr lang="en-US" altLang="ko-KR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| </a:t>
              </a: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회원가입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작업 기능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한 줄 일기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D043A5-D14C-F12A-75AF-AB9DDE4BE19E}"/>
                </a:ext>
              </a:extLst>
            </p:cNvPr>
            <p:cNvCxnSpPr/>
            <p:nvPr/>
          </p:nvCxnSpPr>
          <p:spPr>
            <a:xfrm>
              <a:off x="952274" y="4069334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9F6445C-53E5-9B10-FD5A-340B1376AA4E}"/>
                </a:ext>
              </a:extLst>
            </p:cNvPr>
            <p:cNvCxnSpPr/>
            <p:nvPr/>
          </p:nvCxnSpPr>
          <p:spPr>
            <a:xfrm>
              <a:off x="952274" y="4891582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1C6C45B2-658C-0BE1-38C9-D5CC99900194}"/>
                </a:ext>
              </a:extLst>
            </p:cNvPr>
            <p:cNvSpPr/>
            <p:nvPr/>
          </p:nvSpPr>
          <p:spPr>
            <a:xfrm>
              <a:off x="4220345" y="3750245"/>
              <a:ext cx="340431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더하기 기호 30">
              <a:extLst>
                <a:ext uri="{FF2B5EF4-FFF2-40B4-BE49-F238E27FC236}">
                  <a16:creationId xmlns:a16="http://schemas.microsoft.com/office/drawing/2014/main" id="{85F49992-E2AD-E255-C024-08D8CCB97387}"/>
                </a:ext>
              </a:extLst>
            </p:cNvPr>
            <p:cNvSpPr/>
            <p:nvPr/>
          </p:nvSpPr>
          <p:spPr>
            <a:xfrm>
              <a:off x="4220345" y="4547872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3.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한 줄 일기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3-06-21 07-07-22">
            <a:hlinkClick r:id="" action="ppaction://media"/>
            <a:extLst>
              <a:ext uri="{FF2B5EF4-FFF2-40B4-BE49-F238E27FC236}">
                <a16:creationId xmlns:a16="http://schemas.microsoft.com/office/drawing/2014/main" id="{7910CD3F-B1C6-E589-FFDF-16ACA46183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53" end="1751"/>
                </p14:media>
              </p:ext>
            </p:extLst>
          </p:nvPr>
        </p:nvPicPr>
        <p:blipFill rotWithShape="1">
          <a:blip r:embed="rId5"/>
          <a:srcRect l="2407" t="-299" r="30820"/>
          <a:stretch/>
        </p:blipFill>
        <p:spPr>
          <a:xfrm>
            <a:off x="5323498" y="2418268"/>
            <a:ext cx="5072513" cy="42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8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5.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얻게 된 경험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1754326"/>
            <a:chOff x="887721" y="2008094"/>
            <a:chExt cx="3682070" cy="17265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72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어려운</a:t>
              </a:r>
              <a:r>
                <a:rPr lang="en-US" altLang="ko-KR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아쉬운</a:t>
              </a:r>
              <a:r>
                <a:rPr lang="en-US" altLang="ko-KR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 점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느낀 점 </a:t>
              </a:r>
              <a:r>
                <a:rPr lang="en-US" altLang="ko-KR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| </a:t>
              </a: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배운 점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1.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어려운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아쉬운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)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점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EE1C5-C0F9-B2D2-242D-68D371FFF8BD}"/>
              </a:ext>
            </a:extLst>
          </p:cNvPr>
          <p:cNvSpPr txBox="1"/>
          <p:nvPr/>
        </p:nvSpPr>
        <p:spPr>
          <a:xfrm>
            <a:off x="3662825" y="2372287"/>
            <a:ext cx="84131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공통된 목표 설정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이를 위한 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팀원들과의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조율 과정이 힘들었다.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절대적인 시간부족이 아쉬웠다. 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서로 개발한 부분을 합치는데 어려움이 있었다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팀원 전부가 개발 경험이 거의 없다 보니 언어나 프레임워크를 정하는 데에 고민이 많고 개발이 어려웠다. 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팀원들의 의견을 조율하는 과정에서 근거를 제시하며 협의하려고 했으나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결과물을 만드는 과정이 어려웠습니다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새로운 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3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개의 언어를 적은 시간내에 배워야 하며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중간에 사용 언어를 바꿔야 한다는 의견이 있어 새롭게 다시 하는 것이 힘들었다.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프로젝트를 하는 동안 계속해서 의견과 계획수정을 일방적으로 통보 받았고 일정을 시간내에 수행하는 것에 어려움을 겪었다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프로젝트 일정과 계획이 예상하지 못한 문제들로 밀려, 일정을 효과적으로 관리하는 데 어려움이 있었음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차이점이 될 여러 좋은 아이디어가 많았으나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받아들여지지 못한 의견과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여러가지 어려움으로 인해 실제로 넣지 못한점이 아쉬웠다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0599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5.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얻게 된 경험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1754326"/>
            <a:chOff x="887721" y="2008094"/>
            <a:chExt cx="3682070" cy="17265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72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어려운</a:t>
              </a:r>
              <a:r>
                <a:rPr lang="en-US" altLang="ko-KR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아쉬운</a:t>
              </a:r>
              <a:r>
                <a:rPr lang="en-US" altLang="ko-KR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) </a:t>
              </a:r>
              <a:r>
                <a:rPr lang="ko-KR" altLang="en-US" dirty="0">
                  <a:solidFill>
                    <a:srgbClr val="A9A8AA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점</a:t>
              </a: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느낀 점 </a:t>
              </a:r>
              <a:r>
                <a:rPr lang="en-US" altLang="ko-KR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| </a:t>
              </a: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배운 점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rgbClr val="A9A8AA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느낀 점 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/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배운 점</a:t>
            </a: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F38BA6-8A02-96A8-1FD1-C399C0E03CB0}"/>
              </a:ext>
            </a:extLst>
          </p:cNvPr>
          <p:cNvSpPr txBox="1"/>
          <p:nvPr/>
        </p:nvSpPr>
        <p:spPr>
          <a:xfrm>
            <a:off x="3850070" y="2514507"/>
            <a:ext cx="80193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요구사항 명세서, 클래스 다이어그램, 시퀀스 다이어그램을 작성해 보면서 소프트웨어 개발이 성공적으로 이루어지려면 이런 체계적인 절차가 필요하다는 것을 배웠다.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소프트웨어 개발의 과정이 체계적으로 진행 되지 않으면 프로젝트가 힘들어지고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심각하면 실패한다는 것을 느꼈다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결과물도 중요하지만 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팀원들과의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화합 또한 팀프로젝트를 진행하는 데 있어 중요한 점이라는 것을 배웠다.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프로그램 구현에 있어, 단계별로 체계적인 문서 작성의 중요성에 대해 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깨달았다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실제 프로젝트가 어떻게 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진행되는지의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과정에 대해 자세히 알게 되었다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체계적인 프로그래밍 프로젝트 하는 방법을 배웠다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392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목차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D81E2-0FCE-F7C1-E636-39F88AA65919}"/>
              </a:ext>
            </a:extLst>
          </p:cNvPr>
          <p:cNvGrpSpPr/>
          <p:nvPr/>
        </p:nvGrpSpPr>
        <p:grpSpPr>
          <a:xfrm>
            <a:off x="4252464" y="2164543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F3CDAA6-43DD-B7D0-02B8-98ED2CB61198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D4FA64-EBA8-DD48-BFDD-D28FD5F3631B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1)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요구사항 분석 관련 회의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B06BCF-5C53-EFBF-9081-65EB2736AA89}"/>
              </a:ext>
            </a:extLst>
          </p:cNvPr>
          <p:cNvGrpSpPr/>
          <p:nvPr/>
        </p:nvGrpSpPr>
        <p:grpSpPr>
          <a:xfrm>
            <a:off x="4252464" y="3616789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4F705C3-5EF2-3F8B-4B7B-41FBC1EE01EE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77CB4-8163-0349-BBEF-8EAF651BD6F2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2)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요구사항 분석 결과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4602AF-12D2-9EE7-8234-E5270250952B}"/>
              </a:ext>
            </a:extLst>
          </p:cNvPr>
          <p:cNvGrpSpPr/>
          <p:nvPr/>
        </p:nvGrpSpPr>
        <p:grpSpPr>
          <a:xfrm>
            <a:off x="4252464" y="5069035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7E7A735-ED5F-C528-7D9A-BA1E8135DE6E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67497F-CF59-BBC0-AB2F-B03F985341B5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3)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요구사항 분석 차이점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81C853-E0B4-2C75-B003-F900DDC14A74}"/>
              </a:ext>
            </a:extLst>
          </p:cNvPr>
          <p:cNvGrpSpPr/>
          <p:nvPr/>
        </p:nvGrpSpPr>
        <p:grpSpPr>
          <a:xfrm>
            <a:off x="556339" y="2450708"/>
            <a:ext cx="2411449" cy="3751085"/>
            <a:chOff x="556339" y="2450708"/>
            <a:chExt cx="2411449" cy="37510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78279DE-D581-FC84-00E6-CB726B582EC3}"/>
                </a:ext>
              </a:extLst>
            </p:cNvPr>
            <p:cNvGrpSpPr/>
            <p:nvPr/>
          </p:nvGrpSpPr>
          <p:grpSpPr>
            <a:xfrm>
              <a:off x="556339" y="2450708"/>
              <a:ext cx="2411449" cy="3693319"/>
              <a:chOff x="556339" y="2450708"/>
              <a:chExt cx="2411449" cy="369331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4819260-FB41-3B63-444C-3C7AFA9934C7}"/>
                  </a:ext>
                </a:extLst>
              </p:cNvPr>
              <p:cNvGrpSpPr/>
              <p:nvPr/>
            </p:nvGrpSpPr>
            <p:grpSpPr>
              <a:xfrm>
                <a:off x="556339" y="2450708"/>
                <a:ext cx="2411449" cy="3693319"/>
                <a:chOff x="887721" y="2008094"/>
                <a:chExt cx="3682070" cy="363474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5F503-BFA4-F921-2650-B84969738E85}"/>
                    </a:ext>
                  </a:extLst>
                </p:cNvPr>
                <p:cNvSpPr txBox="1"/>
                <p:nvPr/>
              </p:nvSpPr>
              <p:spPr>
                <a:xfrm>
                  <a:off x="887721" y="2008094"/>
                  <a:ext cx="3669433" cy="3634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역할 분담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요구사항 분석</a:t>
                  </a: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설계 결과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시연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얻게 된 경험</a:t>
                  </a: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EB3875BD-ED08-1674-CE56-4B706C6AB6C1}"/>
                    </a:ext>
                  </a:extLst>
                </p:cNvPr>
                <p:cNvCxnSpPr/>
                <p:nvPr/>
              </p:nvCxnSpPr>
              <p:spPr>
                <a:xfrm>
                  <a:off x="939708" y="2421736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FD52CA11-1C27-651B-9ACA-D0D0B011C2E7}"/>
                    </a:ext>
                  </a:extLst>
                </p:cNvPr>
                <p:cNvCxnSpPr/>
                <p:nvPr/>
              </p:nvCxnSpPr>
              <p:spPr>
                <a:xfrm>
                  <a:off x="939708" y="3245809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548961A6-19C0-B4D2-52F1-3D360B613E64}"/>
                    </a:ext>
                  </a:extLst>
                </p:cNvPr>
                <p:cNvCxnSpPr/>
                <p:nvPr/>
              </p:nvCxnSpPr>
              <p:spPr>
                <a:xfrm>
                  <a:off x="952274" y="4069334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69677564-A748-5D54-9C46-267DEFE2C58E}"/>
                    </a:ext>
                  </a:extLst>
                </p:cNvPr>
                <p:cNvCxnSpPr/>
                <p:nvPr/>
              </p:nvCxnSpPr>
              <p:spPr>
                <a:xfrm>
                  <a:off x="952274" y="4891582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더하기 기호 39">
                  <a:extLst>
                    <a:ext uri="{FF2B5EF4-FFF2-40B4-BE49-F238E27FC236}">
                      <a16:creationId xmlns:a16="http://schemas.microsoft.com/office/drawing/2014/main" id="{51033B09-D4FB-C9B2-4F70-76125FBA1AC9}"/>
                    </a:ext>
                  </a:extLst>
                </p:cNvPr>
                <p:cNvSpPr/>
                <p:nvPr/>
              </p:nvSpPr>
              <p:spPr>
                <a:xfrm>
                  <a:off x="4220415" y="2103597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더하기 기호 40">
                  <a:extLst>
                    <a:ext uri="{FF2B5EF4-FFF2-40B4-BE49-F238E27FC236}">
                      <a16:creationId xmlns:a16="http://schemas.microsoft.com/office/drawing/2014/main" id="{8415DA16-7AE9-97E6-BDDB-BEAFA1E63A25}"/>
                    </a:ext>
                  </a:extLst>
                </p:cNvPr>
                <p:cNvSpPr/>
                <p:nvPr/>
              </p:nvSpPr>
              <p:spPr>
                <a:xfrm>
                  <a:off x="4218395" y="2903916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더하기 기호 41">
                  <a:extLst>
                    <a:ext uri="{FF2B5EF4-FFF2-40B4-BE49-F238E27FC236}">
                      <a16:creationId xmlns:a16="http://schemas.microsoft.com/office/drawing/2014/main" id="{90D0D749-B9C2-EFAD-8012-BC0777EE023F}"/>
                    </a:ext>
                  </a:extLst>
                </p:cNvPr>
                <p:cNvSpPr/>
                <p:nvPr/>
              </p:nvSpPr>
              <p:spPr>
                <a:xfrm>
                  <a:off x="4220345" y="3750245"/>
                  <a:ext cx="340431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더하기 기호 42">
                  <a:extLst>
                    <a:ext uri="{FF2B5EF4-FFF2-40B4-BE49-F238E27FC236}">
                      <a16:creationId xmlns:a16="http://schemas.microsoft.com/office/drawing/2014/main" id="{195DE8BF-2E6D-3F65-8F71-3F56439F24D5}"/>
                    </a:ext>
                  </a:extLst>
                </p:cNvPr>
                <p:cNvSpPr/>
                <p:nvPr/>
              </p:nvSpPr>
              <p:spPr>
                <a:xfrm>
                  <a:off x="4220345" y="4547872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더하기 기호 32">
                <a:extLst>
                  <a:ext uri="{FF2B5EF4-FFF2-40B4-BE49-F238E27FC236}">
                    <a16:creationId xmlns:a16="http://schemas.microsoft.com/office/drawing/2014/main" id="{35C7E801-5C26-9B91-4342-2738D275DFC9}"/>
                  </a:ext>
                </a:extLst>
              </p:cNvPr>
              <p:cNvSpPr/>
              <p:nvPr/>
            </p:nvSpPr>
            <p:spPr>
              <a:xfrm>
                <a:off x="2728682" y="5852544"/>
                <a:ext cx="228812" cy="223324"/>
              </a:xfrm>
              <a:prstGeom prst="mathPlus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2B5AA11-405F-27F6-A16B-5F32FD7E24C5}"/>
                </a:ext>
              </a:extLst>
            </p:cNvPr>
            <p:cNvCxnSpPr/>
            <p:nvPr/>
          </p:nvCxnSpPr>
          <p:spPr>
            <a:xfrm>
              <a:off x="588368" y="6201793"/>
              <a:ext cx="236912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743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목차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42F2AC-9AAE-80E1-5ED0-42CACAD7B424}"/>
              </a:ext>
            </a:extLst>
          </p:cNvPr>
          <p:cNvGrpSpPr/>
          <p:nvPr/>
        </p:nvGrpSpPr>
        <p:grpSpPr>
          <a:xfrm>
            <a:off x="4252464" y="2458562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AB3D02E-B342-D391-8C0B-811C37C364A7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0ED8AE-2D46-4434-85E6-E1C563F48F84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1)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클래스 다이어그램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0D6264-6A14-CB16-7B12-010B6981D238}"/>
              </a:ext>
            </a:extLst>
          </p:cNvPr>
          <p:cNvGrpSpPr/>
          <p:nvPr/>
        </p:nvGrpSpPr>
        <p:grpSpPr>
          <a:xfrm>
            <a:off x="4252464" y="4343740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6D89F34-FE2C-B072-7AAD-9140C5D7E54A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67AE6-8D4E-1D5F-113B-E21B061AE388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2)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시퀀스 다이어그램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EA9B9B-E638-4A8D-CCFA-E4EF463ADB1F}"/>
              </a:ext>
            </a:extLst>
          </p:cNvPr>
          <p:cNvGrpSpPr/>
          <p:nvPr/>
        </p:nvGrpSpPr>
        <p:grpSpPr>
          <a:xfrm>
            <a:off x="556339" y="2450708"/>
            <a:ext cx="2411449" cy="3751085"/>
            <a:chOff x="556339" y="2450708"/>
            <a:chExt cx="2411449" cy="37510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BEF6FD-5281-6FF3-2EAD-1781329DAF21}"/>
                </a:ext>
              </a:extLst>
            </p:cNvPr>
            <p:cNvGrpSpPr/>
            <p:nvPr/>
          </p:nvGrpSpPr>
          <p:grpSpPr>
            <a:xfrm>
              <a:off x="556339" y="2450708"/>
              <a:ext cx="2411449" cy="3693319"/>
              <a:chOff x="556339" y="2450708"/>
              <a:chExt cx="2411449" cy="369331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6055696-83A8-9CEB-0CF3-FF00161987DE}"/>
                  </a:ext>
                </a:extLst>
              </p:cNvPr>
              <p:cNvGrpSpPr/>
              <p:nvPr/>
            </p:nvGrpSpPr>
            <p:grpSpPr>
              <a:xfrm>
                <a:off x="556339" y="2450708"/>
                <a:ext cx="2411449" cy="3693319"/>
                <a:chOff x="887721" y="2008094"/>
                <a:chExt cx="3682070" cy="3634746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22F7D6F-2C03-54AD-4245-D0343E57A601}"/>
                    </a:ext>
                  </a:extLst>
                </p:cNvPr>
                <p:cNvSpPr txBox="1"/>
                <p:nvPr/>
              </p:nvSpPr>
              <p:spPr>
                <a:xfrm>
                  <a:off x="887721" y="2008094"/>
                  <a:ext cx="3669433" cy="3634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역할 분담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요구사항 분석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설계 결과</a:t>
                  </a: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시연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얻게 된 경험</a:t>
                  </a:r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418E45D-78B2-FE03-7274-F1FA78D9F674}"/>
                    </a:ext>
                  </a:extLst>
                </p:cNvPr>
                <p:cNvCxnSpPr/>
                <p:nvPr/>
              </p:nvCxnSpPr>
              <p:spPr>
                <a:xfrm>
                  <a:off x="939708" y="2421736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6615EF9A-1D3B-4B10-8D23-50BF2ECAD4A4}"/>
                    </a:ext>
                  </a:extLst>
                </p:cNvPr>
                <p:cNvCxnSpPr/>
                <p:nvPr/>
              </p:nvCxnSpPr>
              <p:spPr>
                <a:xfrm>
                  <a:off x="939708" y="3245809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153EEB-F71D-F34A-42D7-B2271045806B}"/>
                    </a:ext>
                  </a:extLst>
                </p:cNvPr>
                <p:cNvCxnSpPr/>
                <p:nvPr/>
              </p:nvCxnSpPr>
              <p:spPr>
                <a:xfrm>
                  <a:off x="952274" y="4069334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1298454A-7CB3-9B6A-A755-89422C229BE7}"/>
                    </a:ext>
                  </a:extLst>
                </p:cNvPr>
                <p:cNvCxnSpPr/>
                <p:nvPr/>
              </p:nvCxnSpPr>
              <p:spPr>
                <a:xfrm>
                  <a:off x="952274" y="4891582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더하기 기호 36">
                  <a:extLst>
                    <a:ext uri="{FF2B5EF4-FFF2-40B4-BE49-F238E27FC236}">
                      <a16:creationId xmlns:a16="http://schemas.microsoft.com/office/drawing/2014/main" id="{D44BF006-FF82-5659-32D7-607AEB148919}"/>
                    </a:ext>
                  </a:extLst>
                </p:cNvPr>
                <p:cNvSpPr/>
                <p:nvPr/>
              </p:nvSpPr>
              <p:spPr>
                <a:xfrm>
                  <a:off x="4220415" y="2103597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더하기 기호 37">
                  <a:extLst>
                    <a:ext uri="{FF2B5EF4-FFF2-40B4-BE49-F238E27FC236}">
                      <a16:creationId xmlns:a16="http://schemas.microsoft.com/office/drawing/2014/main" id="{4EBBDAF0-6ABE-AE10-A1A7-01DCABE2069F}"/>
                    </a:ext>
                  </a:extLst>
                </p:cNvPr>
                <p:cNvSpPr/>
                <p:nvPr/>
              </p:nvSpPr>
              <p:spPr>
                <a:xfrm>
                  <a:off x="4218395" y="2903916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더하기 기호 38">
                  <a:extLst>
                    <a:ext uri="{FF2B5EF4-FFF2-40B4-BE49-F238E27FC236}">
                      <a16:creationId xmlns:a16="http://schemas.microsoft.com/office/drawing/2014/main" id="{B2673524-FA17-9132-49DA-F3DDD05885C6}"/>
                    </a:ext>
                  </a:extLst>
                </p:cNvPr>
                <p:cNvSpPr/>
                <p:nvPr/>
              </p:nvSpPr>
              <p:spPr>
                <a:xfrm>
                  <a:off x="4220345" y="3750245"/>
                  <a:ext cx="340431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더하기 기호 39">
                  <a:extLst>
                    <a:ext uri="{FF2B5EF4-FFF2-40B4-BE49-F238E27FC236}">
                      <a16:creationId xmlns:a16="http://schemas.microsoft.com/office/drawing/2014/main" id="{BFE3CA2C-1E5B-6093-D29A-B1A41C22AFA2}"/>
                    </a:ext>
                  </a:extLst>
                </p:cNvPr>
                <p:cNvSpPr/>
                <p:nvPr/>
              </p:nvSpPr>
              <p:spPr>
                <a:xfrm>
                  <a:off x="4220345" y="4547872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더하기 기호 11">
                <a:extLst>
                  <a:ext uri="{FF2B5EF4-FFF2-40B4-BE49-F238E27FC236}">
                    <a16:creationId xmlns:a16="http://schemas.microsoft.com/office/drawing/2014/main" id="{89E60D38-D285-6C97-C9A9-5B80316AFD54}"/>
                  </a:ext>
                </a:extLst>
              </p:cNvPr>
              <p:cNvSpPr/>
              <p:nvPr/>
            </p:nvSpPr>
            <p:spPr>
              <a:xfrm>
                <a:off x="2728682" y="5852544"/>
                <a:ext cx="228812" cy="223324"/>
              </a:xfrm>
              <a:prstGeom prst="mathPlus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E4E3057-42D0-5360-3409-59A77A87CF66}"/>
                </a:ext>
              </a:extLst>
            </p:cNvPr>
            <p:cNvCxnSpPr/>
            <p:nvPr/>
          </p:nvCxnSpPr>
          <p:spPr>
            <a:xfrm>
              <a:off x="588368" y="6201793"/>
              <a:ext cx="236912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82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목차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53F040-27D9-310D-AD6C-D1AB8ED7EBB1}"/>
              </a:ext>
            </a:extLst>
          </p:cNvPr>
          <p:cNvGrpSpPr/>
          <p:nvPr/>
        </p:nvGrpSpPr>
        <p:grpSpPr>
          <a:xfrm>
            <a:off x="4252464" y="2164543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A20E687-69EC-8289-A8FC-BBCD1B82BF0A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FA9B9F-FE15-885B-6FA4-3CF97144E770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1)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로그인 및 회원가입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D8C113-EB3E-D188-7514-50599CF8013A}"/>
              </a:ext>
            </a:extLst>
          </p:cNvPr>
          <p:cNvGrpSpPr/>
          <p:nvPr/>
        </p:nvGrpSpPr>
        <p:grpSpPr>
          <a:xfrm>
            <a:off x="4252464" y="3616789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DC422D3-6FB3-3DD4-897F-A8FADE8CB929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31A456-C239-D322-E5FD-6777667A194A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2)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작업 기능들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7C7CBE-D3D9-C902-996D-6F1B0904EDDD}"/>
              </a:ext>
            </a:extLst>
          </p:cNvPr>
          <p:cNvGrpSpPr/>
          <p:nvPr/>
        </p:nvGrpSpPr>
        <p:grpSpPr>
          <a:xfrm>
            <a:off x="4252464" y="5069035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B6D1103-27FC-0497-40C3-EE5E28530B6B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BF1749-0AE7-D853-3216-734C599790A4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3)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한 줄 일기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7E29AE3-46BB-76F4-7113-30AF850FCD58}"/>
              </a:ext>
            </a:extLst>
          </p:cNvPr>
          <p:cNvGrpSpPr/>
          <p:nvPr/>
        </p:nvGrpSpPr>
        <p:grpSpPr>
          <a:xfrm>
            <a:off x="556339" y="2450708"/>
            <a:ext cx="2411449" cy="3751085"/>
            <a:chOff x="556339" y="2450708"/>
            <a:chExt cx="2411449" cy="375108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C5C26BD-35F0-F7F4-2622-8E88E5AE2B6D}"/>
                </a:ext>
              </a:extLst>
            </p:cNvPr>
            <p:cNvGrpSpPr/>
            <p:nvPr/>
          </p:nvGrpSpPr>
          <p:grpSpPr>
            <a:xfrm>
              <a:off x="556339" y="2450708"/>
              <a:ext cx="2411449" cy="3693319"/>
              <a:chOff x="556339" y="2450708"/>
              <a:chExt cx="2411449" cy="3693319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6614A2A-D037-B93C-BA70-C7805249CB6F}"/>
                  </a:ext>
                </a:extLst>
              </p:cNvPr>
              <p:cNvGrpSpPr/>
              <p:nvPr/>
            </p:nvGrpSpPr>
            <p:grpSpPr>
              <a:xfrm>
                <a:off x="556339" y="2450708"/>
                <a:ext cx="2411449" cy="3693319"/>
                <a:chOff x="887721" y="2008094"/>
                <a:chExt cx="3682070" cy="3634746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4A42288-BC54-B2A0-A74D-CC089D4291FC}"/>
                    </a:ext>
                  </a:extLst>
                </p:cNvPr>
                <p:cNvSpPr txBox="1"/>
                <p:nvPr/>
              </p:nvSpPr>
              <p:spPr>
                <a:xfrm>
                  <a:off x="887721" y="2008094"/>
                  <a:ext cx="3669433" cy="3634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역할 분담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요구사항 분석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설계 결과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/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시연</a:t>
                  </a:r>
                  <a:endParaRPr lang="en-US" altLang="ko-KR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endParaRPr>
                </a:p>
                <a:p>
                  <a:pPr marL="342900" indent="-342900">
                    <a:buAutoNum type="arabicPeriod"/>
                  </a:pP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네오 OTF Regular" panose="00000500000000000000" pitchFamily="50" charset="-127"/>
                      <a:ea typeface="나눔스퀘어 네오 OTF Regular" panose="00000500000000000000" pitchFamily="50" charset="-127"/>
                    </a:rPr>
                    <a:t>얻게 된 경험</a:t>
                  </a:r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D21B52CD-B556-6F3B-C909-A02C461B3573}"/>
                    </a:ext>
                  </a:extLst>
                </p:cNvPr>
                <p:cNvCxnSpPr/>
                <p:nvPr/>
              </p:nvCxnSpPr>
              <p:spPr>
                <a:xfrm>
                  <a:off x="939708" y="2421736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7F9D4269-32B9-2067-B57D-AE78D8A1997D}"/>
                    </a:ext>
                  </a:extLst>
                </p:cNvPr>
                <p:cNvCxnSpPr/>
                <p:nvPr/>
              </p:nvCxnSpPr>
              <p:spPr>
                <a:xfrm>
                  <a:off x="939708" y="3245809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BF029DC8-A6A3-F82B-2750-95ACC8B7788B}"/>
                    </a:ext>
                  </a:extLst>
                </p:cNvPr>
                <p:cNvCxnSpPr/>
                <p:nvPr/>
              </p:nvCxnSpPr>
              <p:spPr>
                <a:xfrm>
                  <a:off x="952274" y="4069334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E002898B-4DF7-2992-6840-56FAD263781C}"/>
                    </a:ext>
                  </a:extLst>
                </p:cNvPr>
                <p:cNvCxnSpPr/>
                <p:nvPr/>
              </p:nvCxnSpPr>
              <p:spPr>
                <a:xfrm>
                  <a:off x="952274" y="4891582"/>
                  <a:ext cx="361744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더하기 기호 42">
                  <a:extLst>
                    <a:ext uri="{FF2B5EF4-FFF2-40B4-BE49-F238E27FC236}">
                      <a16:creationId xmlns:a16="http://schemas.microsoft.com/office/drawing/2014/main" id="{7193245C-E205-8B81-EF79-2E05CBDA2CE0}"/>
                    </a:ext>
                  </a:extLst>
                </p:cNvPr>
                <p:cNvSpPr/>
                <p:nvPr/>
              </p:nvSpPr>
              <p:spPr>
                <a:xfrm>
                  <a:off x="4220415" y="2103597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더하기 기호 43">
                  <a:extLst>
                    <a:ext uri="{FF2B5EF4-FFF2-40B4-BE49-F238E27FC236}">
                      <a16:creationId xmlns:a16="http://schemas.microsoft.com/office/drawing/2014/main" id="{C1ED10D8-7C05-998B-C231-D8ABEA8805D1}"/>
                    </a:ext>
                  </a:extLst>
                </p:cNvPr>
                <p:cNvSpPr/>
                <p:nvPr/>
              </p:nvSpPr>
              <p:spPr>
                <a:xfrm>
                  <a:off x="4218395" y="2903916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더하기 기호 44">
                  <a:extLst>
                    <a:ext uri="{FF2B5EF4-FFF2-40B4-BE49-F238E27FC236}">
                      <a16:creationId xmlns:a16="http://schemas.microsoft.com/office/drawing/2014/main" id="{CB9938F7-082A-3519-D9D7-FFEB54C9FBAC}"/>
                    </a:ext>
                  </a:extLst>
                </p:cNvPr>
                <p:cNvSpPr/>
                <p:nvPr/>
              </p:nvSpPr>
              <p:spPr>
                <a:xfrm>
                  <a:off x="4220345" y="3750245"/>
                  <a:ext cx="340431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더하기 기호 45">
                  <a:extLst>
                    <a:ext uri="{FF2B5EF4-FFF2-40B4-BE49-F238E27FC236}">
                      <a16:creationId xmlns:a16="http://schemas.microsoft.com/office/drawing/2014/main" id="{3579AB80-51AF-D33A-5FCE-A72D0817DF33}"/>
                    </a:ext>
                  </a:extLst>
                </p:cNvPr>
                <p:cNvSpPr/>
                <p:nvPr/>
              </p:nvSpPr>
              <p:spPr>
                <a:xfrm>
                  <a:off x="4220345" y="4547872"/>
                  <a:ext cx="349376" cy="219782"/>
                </a:xfrm>
                <a:prstGeom prst="mathPlus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더하기 기호 36">
                <a:extLst>
                  <a:ext uri="{FF2B5EF4-FFF2-40B4-BE49-F238E27FC236}">
                    <a16:creationId xmlns:a16="http://schemas.microsoft.com/office/drawing/2014/main" id="{C05A8FF0-68D9-B5BF-C895-F619E479F5B6}"/>
                  </a:ext>
                </a:extLst>
              </p:cNvPr>
              <p:cNvSpPr/>
              <p:nvPr/>
            </p:nvSpPr>
            <p:spPr>
              <a:xfrm>
                <a:off x="2728682" y="5852544"/>
                <a:ext cx="228812" cy="223324"/>
              </a:xfrm>
              <a:prstGeom prst="mathPlus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3247C058-D46F-FEF9-DE78-BE81B0DBCEAE}"/>
                </a:ext>
              </a:extLst>
            </p:cNvPr>
            <p:cNvCxnSpPr/>
            <p:nvPr/>
          </p:nvCxnSpPr>
          <p:spPr>
            <a:xfrm>
              <a:off x="588368" y="6201793"/>
              <a:ext cx="236912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43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목차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D81E2-0FCE-F7C1-E636-39F88AA65919}"/>
              </a:ext>
            </a:extLst>
          </p:cNvPr>
          <p:cNvGrpSpPr/>
          <p:nvPr/>
        </p:nvGrpSpPr>
        <p:grpSpPr>
          <a:xfrm>
            <a:off x="4252464" y="2164543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F3CDAA6-43DD-B7D0-02B8-98ED2CB61198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D4FA64-EBA8-DD48-BFDD-D28FD5F3631B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1)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어려웠던 점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B06BCF-5C53-EFBF-9081-65EB2736AA89}"/>
              </a:ext>
            </a:extLst>
          </p:cNvPr>
          <p:cNvGrpSpPr/>
          <p:nvPr/>
        </p:nvGrpSpPr>
        <p:grpSpPr>
          <a:xfrm>
            <a:off x="4252464" y="3616789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4F705C3-5EF2-3F8B-4B7B-41FBC1EE01EE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77CB4-8163-0349-BBEF-8EAF651BD6F2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2)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아쉬운 점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4602AF-12D2-9EE7-8234-E5270250952B}"/>
              </a:ext>
            </a:extLst>
          </p:cNvPr>
          <p:cNvGrpSpPr/>
          <p:nvPr/>
        </p:nvGrpSpPr>
        <p:grpSpPr>
          <a:xfrm>
            <a:off x="4252464" y="5069035"/>
            <a:ext cx="6845632" cy="848158"/>
            <a:chOff x="4252464" y="2164543"/>
            <a:chExt cx="6845632" cy="848158"/>
          </a:xfrm>
          <a:solidFill>
            <a:schemeClr val="tx1"/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7E7A735-ED5F-C528-7D9A-BA1E8135DE6E}"/>
                </a:ext>
              </a:extLst>
            </p:cNvPr>
            <p:cNvSpPr/>
            <p:nvPr/>
          </p:nvSpPr>
          <p:spPr>
            <a:xfrm>
              <a:off x="4252464" y="2164543"/>
              <a:ext cx="6845632" cy="8481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67497F-CF59-BBC0-AB2F-B03F985341B5}"/>
                </a:ext>
              </a:extLst>
            </p:cNvPr>
            <p:cNvSpPr txBox="1"/>
            <p:nvPr/>
          </p:nvSpPr>
          <p:spPr>
            <a:xfrm>
              <a:off x="4616923" y="2312531"/>
              <a:ext cx="6116714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3)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배운 점 및 느낀 점</a:t>
              </a:r>
              <a:endParaRPr lang="en-US" altLang="ko-KR" sz="2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153C16-18F6-92FA-1BA5-6A72DDDBB810}"/>
              </a:ext>
            </a:extLst>
          </p:cNvPr>
          <p:cNvCxnSpPr/>
          <p:nvPr/>
        </p:nvCxnSpPr>
        <p:spPr>
          <a:xfrm>
            <a:off x="588368" y="6201793"/>
            <a:ext cx="236912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883BA8-88B2-2DDA-F2BB-BFA60FA0F643}"/>
              </a:ext>
            </a:extLst>
          </p:cNvPr>
          <p:cNvGrpSpPr/>
          <p:nvPr/>
        </p:nvGrpSpPr>
        <p:grpSpPr>
          <a:xfrm>
            <a:off x="556339" y="2450708"/>
            <a:ext cx="2411449" cy="3693319"/>
            <a:chOff x="556339" y="2450708"/>
            <a:chExt cx="2411449" cy="369331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20687C3-4074-818C-C5F5-6B845AA705D2}"/>
                </a:ext>
              </a:extLst>
            </p:cNvPr>
            <p:cNvGrpSpPr/>
            <p:nvPr/>
          </p:nvGrpSpPr>
          <p:grpSpPr>
            <a:xfrm>
              <a:off x="556339" y="2450708"/>
              <a:ext cx="2411449" cy="3693319"/>
              <a:chOff x="887721" y="2008094"/>
              <a:chExt cx="3682070" cy="363474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D833D5-4C87-0814-8A85-0B9D1FDD95CC}"/>
                  </a:ext>
                </a:extLst>
              </p:cNvPr>
              <p:cNvSpPr txBox="1"/>
              <p:nvPr/>
            </p:nvSpPr>
            <p:spPr>
              <a:xfrm>
                <a:off x="887721" y="2008094"/>
                <a:ext cx="3669433" cy="363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역할 분담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요구사항 분석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설계 결과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시연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네오 OTF Regular" panose="00000500000000000000" pitchFamily="50" charset="-127"/>
                    <a:ea typeface="나눔스퀘어 네오 OTF Regular" panose="00000500000000000000" pitchFamily="50" charset="-127"/>
                  </a:rPr>
                  <a:t>얻게 된 경험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3A641BD8-D342-28BD-C14C-18A8CF029F88}"/>
                  </a:ext>
                </a:extLst>
              </p:cNvPr>
              <p:cNvCxnSpPr/>
              <p:nvPr/>
            </p:nvCxnSpPr>
            <p:spPr>
              <a:xfrm>
                <a:off x="939708" y="2421736"/>
                <a:ext cx="3617446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E17DC89-CEFF-8CA1-4B3D-2BB1E9BB7B78}"/>
                  </a:ext>
                </a:extLst>
              </p:cNvPr>
              <p:cNvCxnSpPr/>
              <p:nvPr/>
            </p:nvCxnSpPr>
            <p:spPr>
              <a:xfrm>
                <a:off x="939708" y="3245809"/>
                <a:ext cx="3617446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0D043A5-D14C-F12A-75AF-AB9DDE4BE19E}"/>
                  </a:ext>
                </a:extLst>
              </p:cNvPr>
              <p:cNvCxnSpPr/>
              <p:nvPr/>
            </p:nvCxnSpPr>
            <p:spPr>
              <a:xfrm>
                <a:off x="952274" y="4069334"/>
                <a:ext cx="3617446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9F6445C-53E5-9B10-FD5A-340B1376AA4E}"/>
                  </a:ext>
                </a:extLst>
              </p:cNvPr>
              <p:cNvCxnSpPr/>
              <p:nvPr/>
            </p:nvCxnSpPr>
            <p:spPr>
              <a:xfrm>
                <a:off x="952274" y="4891582"/>
                <a:ext cx="3617446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더하기 기호 27">
                <a:extLst>
                  <a:ext uri="{FF2B5EF4-FFF2-40B4-BE49-F238E27FC236}">
                    <a16:creationId xmlns:a16="http://schemas.microsoft.com/office/drawing/2014/main" id="{189B161E-5089-DF95-970E-E18D498EDE71}"/>
                  </a:ext>
                </a:extLst>
              </p:cNvPr>
              <p:cNvSpPr/>
              <p:nvPr/>
            </p:nvSpPr>
            <p:spPr>
              <a:xfrm>
                <a:off x="4220415" y="2103597"/>
                <a:ext cx="349376" cy="219782"/>
              </a:xfrm>
              <a:prstGeom prst="mathPlus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더하기 기호 28">
                <a:extLst>
                  <a:ext uri="{FF2B5EF4-FFF2-40B4-BE49-F238E27FC236}">
                    <a16:creationId xmlns:a16="http://schemas.microsoft.com/office/drawing/2014/main" id="{8E18C62A-DA98-2B41-9E74-D370D14916CA}"/>
                  </a:ext>
                </a:extLst>
              </p:cNvPr>
              <p:cNvSpPr/>
              <p:nvPr/>
            </p:nvSpPr>
            <p:spPr>
              <a:xfrm>
                <a:off x="4218395" y="2903916"/>
                <a:ext cx="349376" cy="219782"/>
              </a:xfrm>
              <a:prstGeom prst="mathPlus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더하기 기호 29">
                <a:extLst>
                  <a:ext uri="{FF2B5EF4-FFF2-40B4-BE49-F238E27FC236}">
                    <a16:creationId xmlns:a16="http://schemas.microsoft.com/office/drawing/2014/main" id="{1C6C45B2-658C-0BE1-38C9-D5CC99900194}"/>
                  </a:ext>
                </a:extLst>
              </p:cNvPr>
              <p:cNvSpPr/>
              <p:nvPr/>
            </p:nvSpPr>
            <p:spPr>
              <a:xfrm>
                <a:off x="4220345" y="3750245"/>
                <a:ext cx="340431" cy="219782"/>
              </a:xfrm>
              <a:prstGeom prst="mathPlus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더하기 기호 30">
                <a:extLst>
                  <a:ext uri="{FF2B5EF4-FFF2-40B4-BE49-F238E27FC236}">
                    <a16:creationId xmlns:a16="http://schemas.microsoft.com/office/drawing/2014/main" id="{85F49992-E2AD-E255-C024-08D8CCB97387}"/>
                  </a:ext>
                </a:extLst>
              </p:cNvPr>
              <p:cNvSpPr/>
              <p:nvPr/>
            </p:nvSpPr>
            <p:spPr>
              <a:xfrm>
                <a:off x="4220345" y="4547872"/>
                <a:ext cx="349376" cy="219782"/>
              </a:xfrm>
              <a:prstGeom prst="mathPlus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더하기 기호 2">
              <a:extLst>
                <a:ext uri="{FF2B5EF4-FFF2-40B4-BE49-F238E27FC236}">
                  <a16:creationId xmlns:a16="http://schemas.microsoft.com/office/drawing/2014/main" id="{24B2A17C-E49C-CAFD-67C4-8E820078A9A4}"/>
                </a:ext>
              </a:extLst>
            </p:cNvPr>
            <p:cNvSpPr/>
            <p:nvPr/>
          </p:nvSpPr>
          <p:spPr>
            <a:xfrm>
              <a:off x="2728682" y="5852544"/>
              <a:ext cx="228812" cy="223324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441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역할 분담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6EAD598-7480-342D-FC23-479BA3AAACF5}"/>
              </a:ext>
            </a:extLst>
          </p:cNvPr>
          <p:cNvGrpSpPr/>
          <p:nvPr/>
        </p:nvGrpSpPr>
        <p:grpSpPr>
          <a:xfrm>
            <a:off x="556339" y="2450708"/>
            <a:ext cx="2411449" cy="1200329"/>
            <a:chOff x="887721" y="2008094"/>
            <a:chExt cx="3682070" cy="118129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8561D1-A296-676A-FA89-E1E9BF3896A2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18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역할 분담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eriod"/>
              </a:pP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350DAC-5110-181B-5202-867D8F154DFA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더하기 기호 40">
              <a:extLst>
                <a:ext uri="{FF2B5EF4-FFF2-40B4-BE49-F238E27FC236}">
                  <a16:creationId xmlns:a16="http://schemas.microsoft.com/office/drawing/2014/main" id="{2020F126-12EA-1FC9-126E-ACBB0384510E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16230C-F743-D9FE-EC08-CF21A1A2857E}"/>
              </a:ext>
            </a:extLst>
          </p:cNvPr>
          <p:cNvGrpSpPr/>
          <p:nvPr/>
        </p:nvGrpSpPr>
        <p:grpSpPr>
          <a:xfrm>
            <a:off x="3839601" y="2096389"/>
            <a:ext cx="1185497" cy="1595784"/>
            <a:chOff x="3846909" y="2443517"/>
            <a:chExt cx="1251158" cy="168248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EF5EA79-61A2-9B77-C11D-468F24E19AFE}"/>
                </a:ext>
              </a:extLst>
            </p:cNvPr>
            <p:cNvGrpSpPr/>
            <p:nvPr/>
          </p:nvGrpSpPr>
          <p:grpSpPr>
            <a:xfrm>
              <a:off x="3846909" y="2443517"/>
              <a:ext cx="1251158" cy="1682489"/>
              <a:chOff x="3846909" y="2443517"/>
              <a:chExt cx="1251158" cy="1682489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F34FF4F-AAA3-31AF-F974-2FAAF285A9D0}"/>
                  </a:ext>
                </a:extLst>
              </p:cNvPr>
              <p:cNvSpPr/>
              <p:nvPr/>
            </p:nvSpPr>
            <p:spPr>
              <a:xfrm>
                <a:off x="3846910" y="2443517"/>
                <a:ext cx="1251157" cy="126485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97857B1-C8AC-19A3-07C7-86D0E6605E71}"/>
                  </a:ext>
                </a:extLst>
              </p:cNvPr>
              <p:cNvSpPr/>
              <p:nvPr/>
            </p:nvSpPr>
            <p:spPr>
              <a:xfrm>
                <a:off x="4298092" y="2760269"/>
                <a:ext cx="348792" cy="3677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F80CE0F-B8A9-F30A-76E4-A8A0651819C6}"/>
                  </a:ext>
                </a:extLst>
              </p:cNvPr>
              <p:cNvSpPr/>
              <p:nvPr/>
            </p:nvSpPr>
            <p:spPr>
              <a:xfrm>
                <a:off x="3949670" y="3202043"/>
                <a:ext cx="1045633" cy="923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3E1AA2B-A9F6-66FE-FC50-E4410474975D}"/>
                  </a:ext>
                </a:extLst>
              </p:cNvPr>
              <p:cNvSpPr/>
              <p:nvPr/>
            </p:nvSpPr>
            <p:spPr>
              <a:xfrm>
                <a:off x="3846909" y="2450708"/>
                <a:ext cx="1251157" cy="126485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004B7A-A588-A250-D2E2-11FF90B3D280}"/>
                </a:ext>
              </a:extLst>
            </p:cNvPr>
            <p:cNvSpPr txBox="1"/>
            <p:nvPr/>
          </p:nvSpPr>
          <p:spPr>
            <a:xfrm>
              <a:off x="4110544" y="3738691"/>
              <a:ext cx="803249" cy="356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  승현</a:t>
              </a:r>
              <a:endParaRPr lang="en-US" altLang="ko-KR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82AE58-352B-3F11-C85A-742438238483}"/>
              </a:ext>
            </a:extLst>
          </p:cNvPr>
          <p:cNvSpPr txBox="1"/>
          <p:nvPr/>
        </p:nvSpPr>
        <p:spPr>
          <a:xfrm>
            <a:off x="5140471" y="2255046"/>
            <a:ext cx="2778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문서 작성 및 마무리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및 로그인 기능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완료 작업 및 완료된 작업 표시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한줄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일기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날짜 기능 구현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및 전체적 마무리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177B26-CBBB-C4C2-17FB-11B468E8FEDA}"/>
              </a:ext>
            </a:extLst>
          </p:cNvPr>
          <p:cNvGrpSpPr/>
          <p:nvPr/>
        </p:nvGrpSpPr>
        <p:grpSpPr>
          <a:xfrm>
            <a:off x="7919300" y="2087463"/>
            <a:ext cx="1191226" cy="1579352"/>
            <a:chOff x="3846909" y="2443517"/>
            <a:chExt cx="1251158" cy="168248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FF3CD54-4674-7A22-90B1-171FCB5DE4DC}"/>
                </a:ext>
              </a:extLst>
            </p:cNvPr>
            <p:cNvGrpSpPr/>
            <p:nvPr/>
          </p:nvGrpSpPr>
          <p:grpSpPr>
            <a:xfrm>
              <a:off x="3846909" y="2443517"/>
              <a:ext cx="1251158" cy="1682489"/>
              <a:chOff x="3846909" y="2443517"/>
              <a:chExt cx="1251158" cy="168248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8A9F76D-4E96-4978-25B6-8E5E1230388D}"/>
                  </a:ext>
                </a:extLst>
              </p:cNvPr>
              <p:cNvSpPr/>
              <p:nvPr/>
            </p:nvSpPr>
            <p:spPr>
              <a:xfrm>
                <a:off x="3846910" y="2443517"/>
                <a:ext cx="1251157" cy="12648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709A3E2-0BF0-2962-9BF5-B4E32C214DE4}"/>
                  </a:ext>
                </a:extLst>
              </p:cNvPr>
              <p:cNvSpPr/>
              <p:nvPr/>
            </p:nvSpPr>
            <p:spPr>
              <a:xfrm>
                <a:off x="4298092" y="2760269"/>
                <a:ext cx="348792" cy="3677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FBB0199-DB9E-CC95-F4F7-3BB11066000D}"/>
                  </a:ext>
                </a:extLst>
              </p:cNvPr>
              <p:cNvSpPr/>
              <p:nvPr/>
            </p:nvSpPr>
            <p:spPr>
              <a:xfrm>
                <a:off x="3949670" y="3202043"/>
                <a:ext cx="1045633" cy="923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8ED2B9C-6056-739D-6490-01BF5F555FB6}"/>
                  </a:ext>
                </a:extLst>
              </p:cNvPr>
              <p:cNvSpPr/>
              <p:nvPr/>
            </p:nvSpPr>
            <p:spPr>
              <a:xfrm>
                <a:off x="3846909" y="2450708"/>
                <a:ext cx="1251157" cy="126485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96963-CFBF-E8BF-ED52-89346920901A}"/>
                </a:ext>
              </a:extLst>
            </p:cNvPr>
            <p:cNvSpPr txBox="1"/>
            <p:nvPr/>
          </p:nvSpPr>
          <p:spPr>
            <a:xfrm>
              <a:off x="4183584" y="3738691"/>
              <a:ext cx="603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희선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B63C813-2406-F992-A070-7C6703D42D7F}"/>
              </a:ext>
            </a:extLst>
          </p:cNvPr>
          <p:cNvSpPr txBox="1"/>
          <p:nvPr/>
        </p:nvSpPr>
        <p:spPr>
          <a:xfrm>
            <a:off x="9228819" y="2267971"/>
            <a:ext cx="2970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문서 작성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작업목록 및 작업의 추가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수정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삭제 기능 구현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발표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17C7B2A-1353-506E-CECA-1B45983C4FC7}"/>
              </a:ext>
            </a:extLst>
          </p:cNvPr>
          <p:cNvGrpSpPr/>
          <p:nvPr/>
        </p:nvGrpSpPr>
        <p:grpSpPr>
          <a:xfrm>
            <a:off x="3839601" y="4509148"/>
            <a:ext cx="1201979" cy="1603898"/>
            <a:chOff x="3846909" y="2443517"/>
            <a:chExt cx="1251158" cy="168248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E24D041-18B0-885E-123A-FE537181A3C0}"/>
                </a:ext>
              </a:extLst>
            </p:cNvPr>
            <p:cNvGrpSpPr/>
            <p:nvPr/>
          </p:nvGrpSpPr>
          <p:grpSpPr>
            <a:xfrm>
              <a:off x="3846909" y="2443517"/>
              <a:ext cx="1251158" cy="1682489"/>
              <a:chOff x="3846909" y="2443517"/>
              <a:chExt cx="1251158" cy="1682489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858F0B8-4BDC-8034-72B0-187F09794E71}"/>
                  </a:ext>
                </a:extLst>
              </p:cNvPr>
              <p:cNvSpPr/>
              <p:nvPr/>
            </p:nvSpPr>
            <p:spPr>
              <a:xfrm>
                <a:off x="3846910" y="2443517"/>
                <a:ext cx="1251157" cy="12648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68F6F71-8342-6000-AF52-767EAACAD079}"/>
                  </a:ext>
                </a:extLst>
              </p:cNvPr>
              <p:cNvSpPr/>
              <p:nvPr/>
            </p:nvSpPr>
            <p:spPr>
              <a:xfrm>
                <a:off x="4298092" y="2760269"/>
                <a:ext cx="348792" cy="3677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39E0ACA-0574-EC27-6E08-1CB9C1CA2DD4}"/>
                  </a:ext>
                </a:extLst>
              </p:cNvPr>
              <p:cNvSpPr/>
              <p:nvPr/>
            </p:nvSpPr>
            <p:spPr>
              <a:xfrm>
                <a:off x="3949670" y="3202043"/>
                <a:ext cx="1045633" cy="923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EAC9978-E61B-8DF5-FFFE-1651F99CF545}"/>
                  </a:ext>
                </a:extLst>
              </p:cNvPr>
              <p:cNvSpPr/>
              <p:nvPr/>
            </p:nvSpPr>
            <p:spPr>
              <a:xfrm>
                <a:off x="3846909" y="2450708"/>
                <a:ext cx="1251157" cy="126485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2F0244-EC2A-4C34-D703-7FF1450B6F65}"/>
                </a:ext>
              </a:extLst>
            </p:cNvPr>
            <p:cNvSpPr txBox="1"/>
            <p:nvPr/>
          </p:nvSpPr>
          <p:spPr>
            <a:xfrm>
              <a:off x="4183584" y="3738691"/>
              <a:ext cx="603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승민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7FFD5B7-1329-9252-E9F0-67685FA2BB47}"/>
              </a:ext>
            </a:extLst>
          </p:cNvPr>
          <p:cNvGrpSpPr/>
          <p:nvPr/>
        </p:nvGrpSpPr>
        <p:grpSpPr>
          <a:xfrm>
            <a:off x="7954048" y="4515536"/>
            <a:ext cx="1201979" cy="1603898"/>
            <a:chOff x="3846909" y="2443517"/>
            <a:chExt cx="1251158" cy="168248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688DE9-869E-3B0E-3F6D-7E762A096148}"/>
                </a:ext>
              </a:extLst>
            </p:cNvPr>
            <p:cNvGrpSpPr/>
            <p:nvPr/>
          </p:nvGrpSpPr>
          <p:grpSpPr>
            <a:xfrm>
              <a:off x="3846909" y="2443517"/>
              <a:ext cx="1251158" cy="1682489"/>
              <a:chOff x="3846909" y="2443517"/>
              <a:chExt cx="1251158" cy="1682489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83682E1-9F4B-B6DD-24DD-1B19E119B1A8}"/>
                  </a:ext>
                </a:extLst>
              </p:cNvPr>
              <p:cNvSpPr/>
              <p:nvPr/>
            </p:nvSpPr>
            <p:spPr>
              <a:xfrm>
                <a:off x="3846910" y="2443517"/>
                <a:ext cx="1251157" cy="12648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7877D9C8-6646-1024-7817-785F3EC80F51}"/>
                  </a:ext>
                </a:extLst>
              </p:cNvPr>
              <p:cNvSpPr/>
              <p:nvPr/>
            </p:nvSpPr>
            <p:spPr>
              <a:xfrm>
                <a:off x="4298092" y="2760269"/>
                <a:ext cx="348792" cy="3677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DAB9CD4-1F01-B0DC-F5EF-5E369B8E5EBB}"/>
                  </a:ext>
                </a:extLst>
              </p:cNvPr>
              <p:cNvSpPr/>
              <p:nvPr/>
            </p:nvSpPr>
            <p:spPr>
              <a:xfrm>
                <a:off x="3949670" y="3202043"/>
                <a:ext cx="1045633" cy="923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026D843-CE67-362E-6242-CBEC76256560}"/>
                  </a:ext>
                </a:extLst>
              </p:cNvPr>
              <p:cNvSpPr/>
              <p:nvPr/>
            </p:nvSpPr>
            <p:spPr>
              <a:xfrm>
                <a:off x="3846909" y="2450708"/>
                <a:ext cx="1251157" cy="126485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8259E6-75D9-DE53-03B0-FEBC3C5C53C6}"/>
                </a:ext>
              </a:extLst>
            </p:cNvPr>
            <p:cNvSpPr txBox="1"/>
            <p:nvPr/>
          </p:nvSpPr>
          <p:spPr>
            <a:xfrm>
              <a:off x="4183584" y="3738691"/>
              <a:ext cx="603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민서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E52FE3-BEE3-E306-508D-BF277B82967C}"/>
              </a:ext>
            </a:extLst>
          </p:cNvPr>
          <p:cNvSpPr txBox="1"/>
          <p:nvPr/>
        </p:nvSpPr>
        <p:spPr>
          <a:xfrm>
            <a:off x="5140300" y="4752603"/>
            <a:ext cx="2656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문서 작성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작업목록 및 작업의 추가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수정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삭제 기능 구현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PPT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제작 및 발표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933D-2EE9-D257-0120-622D11AEC5CC}"/>
              </a:ext>
            </a:extLst>
          </p:cNvPr>
          <p:cNvSpPr txBox="1"/>
          <p:nvPr/>
        </p:nvSpPr>
        <p:spPr>
          <a:xfrm>
            <a:off x="9228819" y="4627401"/>
            <a:ext cx="300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문서 작성 및 마무리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및 로그인 기능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완료 작업 및 완료된 작업 표시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한줄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일기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날짜 기능 구현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및 전체적 마무리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39C6D6-8B3C-6B39-0C4C-E2AFA6460056}"/>
              </a:ext>
            </a:extLst>
          </p:cNvPr>
          <p:cNvSpPr txBox="1"/>
          <p:nvPr/>
        </p:nvSpPr>
        <p:spPr>
          <a:xfrm>
            <a:off x="4112155" y="3545107"/>
            <a:ext cx="761094" cy="339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조장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35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요구사항 분석</a:t>
            </a:r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endParaRPr lang="ko-KR" altLang="en-US" sz="4800" dirty="0">
              <a:solidFill>
                <a:schemeClr val="bg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2094457"/>
            <a:chOff x="887721" y="2008094"/>
            <a:chExt cx="3682070" cy="20612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9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분석 관련 회의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분석 결과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분석 차이점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D043A5-D14C-F12A-75AF-AB9DDE4BE19E}"/>
                </a:ext>
              </a:extLst>
            </p:cNvPr>
            <p:cNvCxnSpPr/>
            <p:nvPr/>
          </p:nvCxnSpPr>
          <p:spPr>
            <a:xfrm>
              <a:off x="952274" y="4069334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1C6C45B2-658C-0BE1-38C9-D5CC99900194}"/>
                </a:ext>
              </a:extLst>
            </p:cNvPr>
            <p:cNvSpPr/>
            <p:nvPr/>
          </p:nvSpPr>
          <p:spPr>
            <a:xfrm>
              <a:off x="4220345" y="3750245"/>
              <a:ext cx="340431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1. 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요구사항 분석 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관련 회의</a:t>
            </a:r>
            <a:endParaRPr lang="en-US" altLang="ko-KR" sz="3200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24F3ED-95EA-08D7-7D8F-C09610F9605D}"/>
              </a:ext>
            </a:extLst>
          </p:cNvPr>
          <p:cNvGrpSpPr/>
          <p:nvPr/>
        </p:nvGrpSpPr>
        <p:grpSpPr>
          <a:xfrm>
            <a:off x="3839601" y="2655189"/>
            <a:ext cx="1185497" cy="1595784"/>
            <a:chOff x="3846909" y="2443517"/>
            <a:chExt cx="1251158" cy="168248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977580C-58E8-2044-7542-3B0B3D16E4BE}"/>
                </a:ext>
              </a:extLst>
            </p:cNvPr>
            <p:cNvGrpSpPr/>
            <p:nvPr/>
          </p:nvGrpSpPr>
          <p:grpSpPr>
            <a:xfrm>
              <a:off x="3846909" y="2443517"/>
              <a:ext cx="1251158" cy="1682489"/>
              <a:chOff x="3846909" y="2443517"/>
              <a:chExt cx="1251158" cy="1682489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CDFA9B3D-1C57-C089-6CA6-EE58CE4A938E}"/>
                  </a:ext>
                </a:extLst>
              </p:cNvPr>
              <p:cNvSpPr/>
              <p:nvPr/>
            </p:nvSpPr>
            <p:spPr>
              <a:xfrm>
                <a:off x="3846910" y="2443517"/>
                <a:ext cx="1251157" cy="126485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DE6B9751-EF03-1F38-2960-504793E36089}"/>
                  </a:ext>
                </a:extLst>
              </p:cNvPr>
              <p:cNvSpPr/>
              <p:nvPr/>
            </p:nvSpPr>
            <p:spPr>
              <a:xfrm>
                <a:off x="4298092" y="2760269"/>
                <a:ext cx="348792" cy="3677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DF55E4B-682A-5846-9D33-1F432F8FA4B4}"/>
                  </a:ext>
                </a:extLst>
              </p:cNvPr>
              <p:cNvSpPr/>
              <p:nvPr/>
            </p:nvSpPr>
            <p:spPr>
              <a:xfrm>
                <a:off x="3949670" y="3202043"/>
                <a:ext cx="1045633" cy="923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5DB97E0-9DFC-0341-8DE4-F8F2B45A5A3A}"/>
                  </a:ext>
                </a:extLst>
              </p:cNvPr>
              <p:cNvSpPr/>
              <p:nvPr/>
            </p:nvSpPr>
            <p:spPr>
              <a:xfrm>
                <a:off x="3846909" y="2450708"/>
                <a:ext cx="1251157" cy="126485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D3B503-281A-FF24-AB25-9F0EDCF9BADE}"/>
                </a:ext>
              </a:extLst>
            </p:cNvPr>
            <p:cNvSpPr txBox="1"/>
            <p:nvPr/>
          </p:nvSpPr>
          <p:spPr>
            <a:xfrm>
              <a:off x="4183584" y="3738691"/>
              <a:ext cx="603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승현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54A68DC-2519-5BB3-57F4-671EE4383379}"/>
              </a:ext>
            </a:extLst>
          </p:cNvPr>
          <p:cNvSpPr txBox="1"/>
          <p:nvPr/>
        </p:nvSpPr>
        <p:spPr>
          <a:xfrm>
            <a:off x="5140471" y="2813846"/>
            <a:ext cx="2656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SNS </a:t>
            </a: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의 기능 </a:t>
            </a:r>
            <a:r>
              <a:rPr lang="en-US" altLang="ko-KR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	     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게시판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댓글기능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사용자끼리의</a:t>
            </a: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소통공간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작업 순서 이동 기능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8001AA1-BB32-689D-613E-995F58C3BDDB}"/>
              </a:ext>
            </a:extLst>
          </p:cNvPr>
          <p:cNvGrpSpPr/>
          <p:nvPr/>
        </p:nvGrpSpPr>
        <p:grpSpPr>
          <a:xfrm>
            <a:off x="7919300" y="2646263"/>
            <a:ext cx="1191226" cy="1579352"/>
            <a:chOff x="3846909" y="2443517"/>
            <a:chExt cx="1251158" cy="16824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33E1B1F-5C12-1060-9E2A-97BD8D0E9719}"/>
                </a:ext>
              </a:extLst>
            </p:cNvPr>
            <p:cNvGrpSpPr/>
            <p:nvPr/>
          </p:nvGrpSpPr>
          <p:grpSpPr>
            <a:xfrm>
              <a:off x="3846909" y="2443517"/>
              <a:ext cx="1251158" cy="1682489"/>
              <a:chOff x="3846909" y="2443517"/>
              <a:chExt cx="1251158" cy="1682489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34120526-62BE-8C14-2ED2-11C89A747456}"/>
                  </a:ext>
                </a:extLst>
              </p:cNvPr>
              <p:cNvSpPr/>
              <p:nvPr/>
            </p:nvSpPr>
            <p:spPr>
              <a:xfrm>
                <a:off x="3846910" y="2443517"/>
                <a:ext cx="1251157" cy="12648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3531D596-5323-65F0-5D10-0C5835FE847D}"/>
                  </a:ext>
                </a:extLst>
              </p:cNvPr>
              <p:cNvSpPr/>
              <p:nvPr/>
            </p:nvSpPr>
            <p:spPr>
              <a:xfrm>
                <a:off x="4298092" y="2760269"/>
                <a:ext cx="348792" cy="3677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FA50173-01A1-5F53-F7C5-765BDC50A550}"/>
                  </a:ext>
                </a:extLst>
              </p:cNvPr>
              <p:cNvSpPr/>
              <p:nvPr/>
            </p:nvSpPr>
            <p:spPr>
              <a:xfrm>
                <a:off x="3949670" y="3202043"/>
                <a:ext cx="1045633" cy="923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CB941B-E904-492E-5319-3347DA68565C}"/>
                  </a:ext>
                </a:extLst>
              </p:cNvPr>
              <p:cNvSpPr/>
              <p:nvPr/>
            </p:nvSpPr>
            <p:spPr>
              <a:xfrm>
                <a:off x="3846909" y="2450708"/>
                <a:ext cx="1251157" cy="126485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BA61B8-C6B8-4B16-381F-B9262896BB2A}"/>
                </a:ext>
              </a:extLst>
            </p:cNvPr>
            <p:cNvSpPr txBox="1"/>
            <p:nvPr/>
          </p:nvSpPr>
          <p:spPr>
            <a:xfrm>
              <a:off x="4183584" y="3738691"/>
              <a:ext cx="603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희선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48CCAE2-2A27-1ECF-CD84-3BA3A0196545}"/>
              </a:ext>
            </a:extLst>
          </p:cNvPr>
          <p:cNvSpPr txBox="1"/>
          <p:nvPr/>
        </p:nvSpPr>
        <p:spPr>
          <a:xfrm>
            <a:off x="9228819" y="2826771"/>
            <a:ext cx="2970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위젯 기능</a:t>
            </a:r>
            <a:r>
              <a:rPr lang="en-US" altLang="ko-KR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날짜 별 작업 검색 기능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통계 기록 제공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출석 리워드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방꾸미기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등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상단 고정 기능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EACA3FB-739A-5D42-ACCA-576DAC888AFD}"/>
              </a:ext>
            </a:extLst>
          </p:cNvPr>
          <p:cNvGrpSpPr/>
          <p:nvPr/>
        </p:nvGrpSpPr>
        <p:grpSpPr>
          <a:xfrm>
            <a:off x="3839601" y="4750448"/>
            <a:ext cx="1201979" cy="1603898"/>
            <a:chOff x="3846909" y="2443517"/>
            <a:chExt cx="1251158" cy="168248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CEB4B74-B9DC-095C-D210-1D3732CCEC9A}"/>
                </a:ext>
              </a:extLst>
            </p:cNvPr>
            <p:cNvGrpSpPr/>
            <p:nvPr/>
          </p:nvGrpSpPr>
          <p:grpSpPr>
            <a:xfrm>
              <a:off x="3846909" y="2443517"/>
              <a:ext cx="1251158" cy="1682489"/>
              <a:chOff x="3846909" y="2443517"/>
              <a:chExt cx="1251158" cy="168248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FE7B89D-F69F-E734-3A16-2D5D4D57F1FB}"/>
                  </a:ext>
                </a:extLst>
              </p:cNvPr>
              <p:cNvSpPr/>
              <p:nvPr/>
            </p:nvSpPr>
            <p:spPr>
              <a:xfrm>
                <a:off x="3846910" y="2443517"/>
                <a:ext cx="1251157" cy="12648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14F784EB-8C70-69B8-FD78-F2F346E5EAA8}"/>
                  </a:ext>
                </a:extLst>
              </p:cNvPr>
              <p:cNvSpPr/>
              <p:nvPr/>
            </p:nvSpPr>
            <p:spPr>
              <a:xfrm>
                <a:off x="4298092" y="2760269"/>
                <a:ext cx="348792" cy="3677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2468F2F5-98A4-D437-7CE3-C8C7EA2646FD}"/>
                  </a:ext>
                </a:extLst>
              </p:cNvPr>
              <p:cNvSpPr/>
              <p:nvPr/>
            </p:nvSpPr>
            <p:spPr>
              <a:xfrm>
                <a:off x="3949670" y="3202043"/>
                <a:ext cx="1045633" cy="923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861043A9-9171-12C8-0D2A-A519A312B7D7}"/>
                  </a:ext>
                </a:extLst>
              </p:cNvPr>
              <p:cNvSpPr/>
              <p:nvPr/>
            </p:nvSpPr>
            <p:spPr>
              <a:xfrm>
                <a:off x="3846909" y="2450708"/>
                <a:ext cx="1251157" cy="126485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B97AA2-BDDA-18D4-5A68-5EC3AFDC1371}"/>
                </a:ext>
              </a:extLst>
            </p:cNvPr>
            <p:cNvSpPr txBox="1"/>
            <p:nvPr/>
          </p:nvSpPr>
          <p:spPr>
            <a:xfrm>
              <a:off x="4183584" y="3738691"/>
              <a:ext cx="603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승민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E61A283-88D1-15DC-31D8-57215A866CFD}"/>
              </a:ext>
            </a:extLst>
          </p:cNvPr>
          <p:cNvGrpSpPr/>
          <p:nvPr/>
        </p:nvGrpSpPr>
        <p:grpSpPr>
          <a:xfrm>
            <a:off x="7954048" y="4756836"/>
            <a:ext cx="1201979" cy="1603898"/>
            <a:chOff x="3846909" y="2443517"/>
            <a:chExt cx="1251158" cy="168248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3CCB6B0-7F0D-E031-16CB-85170E496391}"/>
                </a:ext>
              </a:extLst>
            </p:cNvPr>
            <p:cNvGrpSpPr/>
            <p:nvPr/>
          </p:nvGrpSpPr>
          <p:grpSpPr>
            <a:xfrm>
              <a:off x="3846909" y="2443517"/>
              <a:ext cx="1251158" cy="1682489"/>
              <a:chOff x="3846909" y="2443517"/>
              <a:chExt cx="1251158" cy="1682489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0939C9D2-50C5-9132-4F38-ABC256D0F5E8}"/>
                  </a:ext>
                </a:extLst>
              </p:cNvPr>
              <p:cNvSpPr/>
              <p:nvPr/>
            </p:nvSpPr>
            <p:spPr>
              <a:xfrm>
                <a:off x="3846910" y="2443517"/>
                <a:ext cx="1251157" cy="12648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86DFF8D-77F1-6852-6737-4DBF2E0482A1}"/>
                  </a:ext>
                </a:extLst>
              </p:cNvPr>
              <p:cNvSpPr/>
              <p:nvPr/>
            </p:nvSpPr>
            <p:spPr>
              <a:xfrm>
                <a:off x="4298092" y="2760269"/>
                <a:ext cx="348792" cy="3677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399F316-1E1D-DC55-E20D-2A0741FF5459}"/>
                  </a:ext>
                </a:extLst>
              </p:cNvPr>
              <p:cNvSpPr/>
              <p:nvPr/>
            </p:nvSpPr>
            <p:spPr>
              <a:xfrm>
                <a:off x="3949670" y="3202043"/>
                <a:ext cx="1045633" cy="923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F92797D-090C-ADA7-ED10-F607D2E51F02}"/>
                  </a:ext>
                </a:extLst>
              </p:cNvPr>
              <p:cNvSpPr/>
              <p:nvPr/>
            </p:nvSpPr>
            <p:spPr>
              <a:xfrm>
                <a:off x="3846909" y="2450708"/>
                <a:ext cx="1251157" cy="126485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5ACEB26-8F77-9CCA-6ECB-4903FDAD73CA}"/>
                </a:ext>
              </a:extLst>
            </p:cNvPr>
            <p:cNvSpPr txBox="1"/>
            <p:nvPr/>
          </p:nvSpPr>
          <p:spPr>
            <a:xfrm>
              <a:off x="4183584" y="3738691"/>
              <a:ext cx="603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민서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A5515CF-AB84-0090-6243-6CB60CB4E32D}"/>
              </a:ext>
            </a:extLst>
          </p:cNvPr>
          <p:cNvSpPr txBox="1"/>
          <p:nvPr/>
        </p:nvSpPr>
        <p:spPr>
          <a:xfrm>
            <a:off x="5140300" y="4993903"/>
            <a:ext cx="2656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캘린더 형식 </a:t>
            </a:r>
            <a:r>
              <a:rPr lang="en-US" altLang="ko-KR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           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작업 기간 표시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      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일정 미리보기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         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카테고리 별 색 추가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1833EA-A40B-F9F6-7D08-CACA35289082}"/>
              </a:ext>
            </a:extLst>
          </p:cNvPr>
          <p:cNvSpPr txBox="1"/>
          <p:nvPr/>
        </p:nvSpPr>
        <p:spPr>
          <a:xfrm>
            <a:off x="9228819" y="4868701"/>
            <a:ext cx="300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공유기능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캘린더 형식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전날 미완료 작업 재확인 기능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공개 범위 설정 기능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일기 기능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80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E90AA0-52CB-9A00-842B-2698B042AAB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3438D-60F8-9A4B-95CF-51B15E7B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99C859-28F7-ADAB-D746-D6BBF2BBEEC1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90CE2-F191-A063-FCE5-5FD4EA2FA67D}"/>
              </a:ext>
            </a:extLst>
          </p:cNvPr>
          <p:cNvSpPr/>
          <p:nvPr/>
        </p:nvSpPr>
        <p:spPr>
          <a:xfrm>
            <a:off x="230820" y="1580323"/>
            <a:ext cx="3062488" cy="515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8FF8B-0CAD-A485-E70C-71A8FFC87C0A}"/>
              </a:ext>
            </a:extLst>
          </p:cNvPr>
          <p:cNvSpPr txBox="1"/>
          <p:nvPr/>
        </p:nvSpPr>
        <p:spPr>
          <a:xfrm>
            <a:off x="647359" y="440707"/>
            <a:ext cx="658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요구사항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5D3159-C8E2-21CB-0EEB-1D8E1D7AA0F3}"/>
              </a:ext>
            </a:extLst>
          </p:cNvPr>
          <p:cNvSpPr/>
          <p:nvPr/>
        </p:nvSpPr>
        <p:spPr>
          <a:xfrm>
            <a:off x="3518083" y="1580321"/>
            <a:ext cx="8661247" cy="5277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47D5C-0577-0D7E-6234-03DD555E662A}"/>
              </a:ext>
            </a:extLst>
          </p:cNvPr>
          <p:cNvSpPr txBox="1"/>
          <p:nvPr/>
        </p:nvSpPr>
        <p:spPr>
          <a:xfrm>
            <a:off x="333346" y="1711254"/>
            <a:ext cx="146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Order</a:t>
            </a:r>
            <a:endParaRPr lang="ko-KR" altLang="en-US" sz="2400" dirty="0">
              <a:solidFill>
                <a:srgbClr val="FFFFFF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687C3-4074-818C-C5F5-6B845AA705D2}"/>
              </a:ext>
            </a:extLst>
          </p:cNvPr>
          <p:cNvGrpSpPr/>
          <p:nvPr/>
        </p:nvGrpSpPr>
        <p:grpSpPr>
          <a:xfrm>
            <a:off x="556339" y="2450708"/>
            <a:ext cx="2411449" cy="2804030"/>
            <a:chOff x="887721" y="2008094"/>
            <a:chExt cx="3682070" cy="275956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D833D5-4C87-0814-8A85-0B9D1FDD95CC}"/>
                </a:ext>
              </a:extLst>
            </p:cNvPr>
            <p:cNvSpPr txBox="1"/>
            <p:nvPr/>
          </p:nvSpPr>
          <p:spPr>
            <a:xfrm>
              <a:off x="887721" y="2008094"/>
              <a:ext cx="3669433" cy="19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분석 관련 회의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분석 결과</a:t>
              </a:r>
              <a:endPara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342900" indent="-342900">
                <a:buAutoNum type="arabicParenR"/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분석 차이점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641BD8-D342-28BD-C14C-18A8CF029F88}"/>
                </a:ext>
              </a:extLst>
            </p:cNvPr>
            <p:cNvCxnSpPr/>
            <p:nvPr/>
          </p:nvCxnSpPr>
          <p:spPr>
            <a:xfrm>
              <a:off x="939708" y="2421736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17DC89-CEFF-8CA1-4B3D-2BB1E9BB7B78}"/>
                </a:ext>
              </a:extLst>
            </p:cNvPr>
            <p:cNvCxnSpPr/>
            <p:nvPr/>
          </p:nvCxnSpPr>
          <p:spPr>
            <a:xfrm>
              <a:off x="939708" y="3245809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D043A5-D14C-F12A-75AF-AB9DDE4BE19E}"/>
                </a:ext>
              </a:extLst>
            </p:cNvPr>
            <p:cNvCxnSpPr/>
            <p:nvPr/>
          </p:nvCxnSpPr>
          <p:spPr>
            <a:xfrm>
              <a:off x="952274" y="4069334"/>
              <a:ext cx="361744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189B161E-5089-DF95-970E-E18D498EDE71}"/>
                </a:ext>
              </a:extLst>
            </p:cNvPr>
            <p:cNvSpPr/>
            <p:nvPr/>
          </p:nvSpPr>
          <p:spPr>
            <a:xfrm>
              <a:off x="4220415" y="2103597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더하기 기호 28">
              <a:extLst>
                <a:ext uri="{FF2B5EF4-FFF2-40B4-BE49-F238E27FC236}">
                  <a16:creationId xmlns:a16="http://schemas.microsoft.com/office/drawing/2014/main" id="{8E18C62A-DA98-2B41-9E74-D370D14916CA}"/>
                </a:ext>
              </a:extLst>
            </p:cNvPr>
            <p:cNvSpPr/>
            <p:nvPr/>
          </p:nvSpPr>
          <p:spPr>
            <a:xfrm>
              <a:off x="4218395" y="2903916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1C6C45B2-658C-0BE1-38C9-D5CC99900194}"/>
                </a:ext>
              </a:extLst>
            </p:cNvPr>
            <p:cNvSpPr/>
            <p:nvPr/>
          </p:nvSpPr>
          <p:spPr>
            <a:xfrm>
              <a:off x="4220345" y="3750245"/>
              <a:ext cx="340431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더하기 기호 30">
              <a:extLst>
                <a:ext uri="{FF2B5EF4-FFF2-40B4-BE49-F238E27FC236}">
                  <a16:creationId xmlns:a16="http://schemas.microsoft.com/office/drawing/2014/main" id="{85F49992-E2AD-E255-C024-08D8CCB97387}"/>
                </a:ext>
              </a:extLst>
            </p:cNvPr>
            <p:cNvSpPr/>
            <p:nvPr/>
          </p:nvSpPr>
          <p:spPr>
            <a:xfrm>
              <a:off x="4220345" y="4547872"/>
              <a:ext cx="349376" cy="219782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4C674-074C-D48E-7B2B-FCE9A9AF69DD}"/>
              </a:ext>
            </a:extLst>
          </p:cNvPr>
          <p:cNvCxnSpPr>
            <a:cxnSpLocks/>
          </p:cNvCxnSpPr>
          <p:nvPr/>
        </p:nvCxnSpPr>
        <p:spPr>
          <a:xfrm>
            <a:off x="758618" y="1310335"/>
            <a:ext cx="106747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EA27E5-C7FA-F06D-C35D-B528D025829D}"/>
              </a:ext>
            </a:extLst>
          </p:cNvPr>
          <p:cNvSpPr txBox="1"/>
          <p:nvPr/>
        </p:nvSpPr>
        <p:spPr>
          <a:xfrm>
            <a:off x="3662826" y="1685976"/>
            <a:ext cx="7167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2. 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요구사항 분석 </a:t>
            </a:r>
            <a:r>
              <a:rPr lang="en-US" altLang="ko-KR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결과</a:t>
            </a:r>
            <a:endParaRPr lang="en-US" altLang="ko-KR" sz="3200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FFFFFF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5C8EB7-1B47-89CD-8D95-4C2438A05AC9}"/>
              </a:ext>
            </a:extLst>
          </p:cNvPr>
          <p:cNvCxnSpPr>
            <a:cxnSpLocks/>
          </p:cNvCxnSpPr>
          <p:nvPr/>
        </p:nvCxnSpPr>
        <p:spPr>
          <a:xfrm>
            <a:off x="3653201" y="2277090"/>
            <a:ext cx="841310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0017B6C-B7CB-F13B-0E75-49A08C6063C2}"/>
              </a:ext>
            </a:extLst>
          </p:cNvPr>
          <p:cNvSpPr/>
          <p:nvPr/>
        </p:nvSpPr>
        <p:spPr>
          <a:xfrm>
            <a:off x="3975789" y="2771074"/>
            <a:ext cx="2500018" cy="349113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05040F-4475-2D06-06B9-07E67733553C}"/>
              </a:ext>
            </a:extLst>
          </p:cNvPr>
          <p:cNvSpPr txBox="1"/>
          <p:nvPr/>
        </p:nvSpPr>
        <p:spPr>
          <a:xfrm>
            <a:off x="4420458" y="3004705"/>
            <a:ext cx="1541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로그인</a:t>
            </a: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C8FFA23-1664-3927-7209-F11BBEA4F7E8}"/>
              </a:ext>
            </a:extLst>
          </p:cNvPr>
          <p:cNvSpPr/>
          <p:nvPr/>
        </p:nvSpPr>
        <p:spPr>
          <a:xfrm>
            <a:off x="6598697" y="2799599"/>
            <a:ext cx="2500018" cy="349113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CB5BCD-EBDD-0350-4391-219AAFF5FE0B}"/>
              </a:ext>
            </a:extLst>
          </p:cNvPr>
          <p:cNvSpPr txBox="1"/>
          <p:nvPr/>
        </p:nvSpPr>
        <p:spPr>
          <a:xfrm>
            <a:off x="7017266" y="2992764"/>
            <a:ext cx="1991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작업 추가</a:t>
            </a: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작업 삭제</a:t>
            </a: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작업 상단 고정기능</a:t>
            </a: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작업 완료 체크 표시</a:t>
            </a: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완료 작업 확인</a:t>
            </a: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7908F4CE-1063-80B0-EC0D-F87866B0A495}"/>
              </a:ext>
            </a:extLst>
          </p:cNvPr>
          <p:cNvSpPr/>
          <p:nvPr/>
        </p:nvSpPr>
        <p:spPr>
          <a:xfrm>
            <a:off x="9267277" y="2807264"/>
            <a:ext cx="2500018" cy="349113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1CB390-C284-D228-FA17-5FF4347BA6D7}"/>
              </a:ext>
            </a:extLst>
          </p:cNvPr>
          <p:cNvSpPr txBox="1"/>
          <p:nvPr/>
        </p:nvSpPr>
        <p:spPr>
          <a:xfrm>
            <a:off x="9547991" y="3006379"/>
            <a:ext cx="2204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한줄</a:t>
            </a:r>
            <a:r>
              <a:rPr lang="ko-KR" altLang="en-US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일기 추가</a:t>
            </a: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날짜 기능</a:t>
            </a:r>
            <a:endParaRPr lang="en-US" altLang="ko-KR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92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880</Words>
  <Application>Microsoft Office PowerPoint</Application>
  <PresentationFormat>와이드스크린</PresentationFormat>
  <Paragraphs>336</Paragraphs>
  <Slides>26</Slides>
  <Notes>1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Arial</vt:lpstr>
      <vt:lpstr>나눔스퀘어 네오 OTF Heavy</vt:lpstr>
      <vt:lpstr>나눔스퀘어 네오 OTF Light</vt:lpstr>
      <vt:lpstr>나눔스퀘어 네오 OTF Regular</vt:lpstr>
      <vt:lpstr>맑은 고딕</vt:lpstr>
      <vt:lpstr>나눔스퀘어 네오 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공학  - To Do List -</dc:title>
  <dc:creator>승민 신</dc:creator>
  <cp:lastModifiedBy>승민 신</cp:lastModifiedBy>
  <cp:revision>12</cp:revision>
  <dcterms:created xsi:type="dcterms:W3CDTF">2023-06-19T15:34:23Z</dcterms:created>
  <dcterms:modified xsi:type="dcterms:W3CDTF">2023-06-21T05:57:50Z</dcterms:modified>
</cp:coreProperties>
</file>